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Lexend"/>
      <p:regular r:id="rId76"/>
      <p:bold r:id="rId77"/>
    </p:embeddedFont>
    <p:embeddedFont>
      <p:font typeface="Roboto Mon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Mono-italic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Lexend-bold.fntdata"/><Relationship Id="rId32" Type="http://schemas.openxmlformats.org/officeDocument/2006/relationships/slide" Target="slides/slide25.xml"/><Relationship Id="rId76" Type="http://schemas.openxmlformats.org/officeDocument/2006/relationships/font" Target="fonts/Lexend-regular.fntdata"/><Relationship Id="rId35" Type="http://schemas.openxmlformats.org/officeDocument/2006/relationships/slide" Target="slides/slide28.xml"/><Relationship Id="rId79" Type="http://schemas.openxmlformats.org/officeDocument/2006/relationships/font" Target="fonts/RobotoMono-bold.fntdata"/><Relationship Id="rId34" Type="http://schemas.openxmlformats.org/officeDocument/2006/relationships/slide" Target="slides/slide27.xml"/><Relationship Id="rId78" Type="http://schemas.openxmlformats.org/officeDocument/2006/relationships/font" Target="fonts/RobotoMono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dce56654e_2_196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dce56654e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afbafb9b7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afbafb9b7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dce56654e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dce56654e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8dce56654e_4_48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8dce56654e_4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dce56654e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8dce56654e_4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dce56654e_4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dce56654e_4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8dce56654e_4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38dce56654e_4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dce56654e_4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dce56654e_4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dce56654e_4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8dce56654e_4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4e8611ceb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394e8611ceb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94e8611ceb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94e8611ceb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dce56654e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8dce56654e_2_381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4e8611ceb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394e8611ceb_1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4e8611ceb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4e8611ceb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4e8611ceb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94e8611ceb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af5adb5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39af5adb53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9afbafb9b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9afbafb9b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9af5adb5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9af5adb5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9af5adb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9af5adb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9af5adb53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9af5adb53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afbafb9b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afbafb9b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afbafb9b7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afbafb9b7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dce56654e_2_47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8dce56654e_2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9afbafb9b7_3_65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9afbafb9b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afbafb9b7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39afbafb9b7_3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afbafb9b7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39afbafb9b7_3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afbafb9b7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9afbafb9b7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afbafb9b7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3" name="Google Shape;463;g39afbafb9b7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afbafb9b7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g39afbafb9b7_3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9afbafb9b7_3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9afbafb9b7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b322255c3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9b322255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9b322255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1" name="Google Shape;491;g39b322255c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b322255c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39b322255c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dce56654e_4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8dce56654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b322255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9b322255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b322255c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9b322255c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b322255c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9b322255c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9b322255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9b322255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94fe247f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394fe247f2c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94fe247f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94fe247f2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94fe247f2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3" name="Google Shape;583;g394fe247f2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94fe247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1" name="Google Shape;591;g394fe247f2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4fe247f2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94fe247f2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4fe247f2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94fe247f2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dce56654e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8dce56654e_4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94fe247f2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94fe247f2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4fe247f2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94fe247f2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b9c98b7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8" name="Google Shape;658;g39b9c98b7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9b9c98b7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9b9c98b7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b9c98b76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9b9c98b76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9b9c98b7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9b9c98b7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9b9c98b76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9b9c98b76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9b9c98b76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9b9c98b76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9b9c98b76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1" name="Google Shape;731;g39b9c98b76b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b9c98b76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9b9c98b76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dce56654e_4_197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8dce56654e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9b9c98b76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9b9c98b76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9b9c98b76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9b9c98b76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9b9c98b76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9b9c98b76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9b9c98b76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9b9c98b76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951bf2eb37_0_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3951bf2e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951bf2eb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6" name="Google Shape;806;g3951bf2eb3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951bf2eb3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3" name="Google Shape;813;g3951bf2eb37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951bf2eb3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0" name="Google Shape;820;g3951bf2eb3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951bf2eb3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6" name="Google Shape;826;g3951bf2eb37_1_110:notes"/>
          <p:cNvSpPr/>
          <p:nvPr>
            <p:ph idx="2" type="sldImg"/>
          </p:nvPr>
        </p:nvSpPr>
        <p:spPr>
          <a:xfrm>
            <a:off x="114322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dce56654e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8dce56654e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ce56654e_4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38dce56654e_4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acd43e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acd43e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7" name="Google Shape;57;p1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" name="Google Shape;8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5" name="Google Shape;95;p21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115" name="Google Shape;115;p24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08" y="4770806"/>
            <a:ext cx="1273994" cy="25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5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6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8" name="Google Shape;128;p27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7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ack">
  <p:cSld name="CUSTOM_2_1">
    <p:bg>
      <p:bgPr>
        <a:solidFill>
          <a:schemeClr val="dk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Lexend"/>
              <a:buNone/>
              <a:defRPr b="1" sz="27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•"/>
              <a:defRPr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3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3" name="Google Shape;143;p3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-1"/>
            <a:ext cx="9144000" cy="468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34561" y="1070000"/>
            <a:ext cx="2542585" cy="254258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type="ctrTitle"/>
          </p:nvPr>
        </p:nvSpPr>
        <p:spPr>
          <a:xfrm>
            <a:off x="944626" y="1242319"/>
            <a:ext cx="68580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944626" y="270153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7080" y="2236465"/>
            <a:ext cx="1614109" cy="1746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idx="2" type="subTitle"/>
          </p:nvPr>
        </p:nvSpPr>
        <p:spPr>
          <a:xfrm>
            <a:off x="944626" y="3451988"/>
            <a:ext cx="4896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/>
          <p:nvPr/>
        </p:nvSpPr>
        <p:spPr>
          <a:xfrm>
            <a:off x="0" y="0"/>
            <a:ext cx="9144000" cy="646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2"/>
          <p:cNvSpPr txBox="1"/>
          <p:nvPr>
            <p:ph type="title"/>
          </p:nvPr>
        </p:nvSpPr>
        <p:spPr>
          <a:xfrm>
            <a:off x="292668" y="119016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None/>
              <a:defRPr b="1" sz="21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292678" y="1058081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2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128655" y="658091"/>
            <a:ext cx="4779900" cy="39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292721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810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2pPr>
            <a:lvl3pPr indent="-3810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3pPr>
            <a:lvl4pPr indent="-3810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4pPr>
            <a:lvl5pPr indent="-3810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5pPr>
            <a:lvl6pPr indent="-3810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6pPr>
            <a:lvl7pPr indent="-3810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7pPr>
            <a:lvl8pPr indent="-3810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8pPr>
            <a:lvl9pPr indent="-3810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exend"/>
              <a:buChar char="•"/>
              <a:defRPr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494100" y="1479202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429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429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429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429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429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429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429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429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•"/>
              <a:defRPr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3" type="body"/>
          </p:nvPr>
        </p:nvSpPr>
        <p:spPr>
          <a:xfrm>
            <a:off x="4494101" y="2185519"/>
            <a:ext cx="41067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Lexend"/>
              <a:buChar char="•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33"/>
          <p:cNvSpPr txBox="1"/>
          <p:nvPr>
            <p:ph type="ctrTitle"/>
          </p:nvPr>
        </p:nvSpPr>
        <p:spPr>
          <a:xfrm>
            <a:off x="539309" y="658088"/>
            <a:ext cx="3589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CUSTOM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/>
          <p:nvPr/>
        </p:nvSpPr>
        <p:spPr>
          <a:xfrm>
            <a:off x="665897" y="1065431"/>
            <a:ext cx="8242800" cy="358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840397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>
            <p:ph type="ctrTitle"/>
          </p:nvPr>
        </p:nvSpPr>
        <p:spPr>
          <a:xfrm>
            <a:off x="569925" y="441413"/>
            <a:ext cx="685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lgun Gothic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1082987" y="1352006"/>
            <a:ext cx="7147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49250" lvl="0" marL="45720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1pPr>
            <a:lvl2pPr indent="-349250" lvl="1" marL="914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2pPr>
            <a:lvl3pPr indent="-349250" lvl="2" marL="1371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3pPr>
            <a:lvl4pPr indent="-349250" lvl="3" marL="1828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4pPr>
            <a:lvl5pPr indent="-349250" lvl="4" marL="22860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5pPr>
            <a:lvl6pPr indent="-349250" lvl="5" marL="27432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6pPr>
            <a:lvl7pPr indent="-349250" lvl="6" marL="32004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7pPr>
            <a:lvl8pPr indent="-349250" lvl="7" marL="36576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8pPr>
            <a:lvl9pPr indent="-349250" lvl="8" marL="411480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•"/>
              <a:defRPr sz="19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"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35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97796" y="3048244"/>
            <a:ext cx="1351888" cy="13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89" y="1564255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1_1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665907" y="1065953"/>
            <a:ext cx="69681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" name="Google Shape;17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2322" y="2031487"/>
            <a:ext cx="207148" cy="22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9266" y="3026372"/>
            <a:ext cx="1737095" cy="144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>
            <p:ph type="title"/>
          </p:nvPr>
        </p:nvSpPr>
        <p:spPr>
          <a:xfrm>
            <a:off x="1317002" y="1811456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OBJECT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652717" y="792169"/>
            <a:ext cx="8242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81" name="Google Shape;181;p37"/>
          <p:cNvSpPr/>
          <p:nvPr/>
        </p:nvSpPr>
        <p:spPr>
          <a:xfrm>
            <a:off x="665906" y="1636607"/>
            <a:ext cx="82428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1079050" y="1957575"/>
            <a:ext cx="7416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2385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1pPr>
            <a:lvl2pPr indent="-32385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2pPr>
            <a:lvl3pPr indent="-32385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3pPr>
            <a:lvl4pPr indent="-32385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4pPr>
            <a:lvl5pPr indent="-32385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5pPr>
            <a:lvl6pPr indent="-32385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6pPr>
            <a:lvl7pPr indent="-32385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7pPr>
            <a:lvl8pPr indent="-32385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8pPr>
            <a:lvl9pPr indent="-32385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•"/>
              <a:defRPr sz="15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1079069" y="4075500"/>
            <a:ext cx="7416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indent="-304800" lvl="0" marL="457200" algn="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04800" lvl="1" marL="914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04800" lvl="2" marL="1371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04800" lvl="3" marL="1828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04800" lvl="4" marL="22860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04800" lvl="5" marL="27432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04800" lvl="6" marL="32004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04800" lvl="7" marL="36576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04800" lvl="8" marL="4114800" algn="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"/>
              <a:buChar char="•"/>
              <a:defRPr sz="1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OBJECT_1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919337" y="1809325"/>
            <a:ext cx="7336200" cy="20445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805037" y="1695025"/>
            <a:ext cx="7336200" cy="20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613512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8"/>
          <p:cNvSpPr txBox="1"/>
          <p:nvPr>
            <p:ph type="title"/>
          </p:nvPr>
        </p:nvSpPr>
        <p:spPr>
          <a:xfrm>
            <a:off x="652717" y="792169"/>
            <a:ext cx="7602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3700"/>
            </a:lvl9pPr>
          </a:lstStyle>
          <a:p/>
        </p:txBody>
      </p:sp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1082987" y="1849369"/>
            <a:ext cx="67803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OBJECT_1_2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729675" y="1702425"/>
            <a:ext cx="7057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6854513" y="1522128"/>
            <a:ext cx="1046400" cy="9969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39"/>
          <p:cNvSpPr/>
          <p:nvPr/>
        </p:nvSpPr>
        <p:spPr>
          <a:xfrm>
            <a:off x="7072819" y="1343272"/>
            <a:ext cx="1046400" cy="996900"/>
          </a:xfrm>
          <a:prstGeom prst="rect">
            <a:avLst/>
          </a:prstGeom>
          <a:solidFill>
            <a:srgbClr val="396D7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832" y="4067625"/>
            <a:ext cx="672434" cy="64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>
            <p:ph type="ctrTitle"/>
          </p:nvPr>
        </p:nvSpPr>
        <p:spPr>
          <a:xfrm>
            <a:off x="729678" y="682894"/>
            <a:ext cx="57561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729678" y="1143000"/>
            <a:ext cx="57561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2" type="body"/>
          </p:nvPr>
        </p:nvSpPr>
        <p:spPr>
          <a:xfrm>
            <a:off x="1020125" y="1953825"/>
            <a:ext cx="64761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OBJECT_1_2_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407886" y="470703"/>
            <a:ext cx="83283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•"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01" name="Google Shape;201;p40"/>
          <p:cNvSpPr/>
          <p:nvPr/>
        </p:nvSpPr>
        <p:spPr>
          <a:xfrm>
            <a:off x="81404" y="4763063"/>
            <a:ext cx="1461900" cy="282300"/>
          </a:xfrm>
          <a:prstGeom prst="rect">
            <a:avLst/>
          </a:prstGeom>
          <a:solidFill>
            <a:srgbClr val="1A1A1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2" name="Google Shape;202;p40" title="2025-10-11-15-07-2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408" y="4789619"/>
            <a:ext cx="1232671" cy="244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1">
  <p:cSld name="OBJECT_1_1_2">
    <p:bg>
      <p:bgPr>
        <a:solidFill>
          <a:schemeClr val="lt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3768437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41"/>
          <p:cNvSpPr txBox="1"/>
          <p:nvPr>
            <p:ph type="ctrTitle"/>
          </p:nvPr>
        </p:nvSpPr>
        <p:spPr>
          <a:xfrm>
            <a:off x="4465585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idx="1" type="subTitle"/>
          </p:nvPr>
        </p:nvSpPr>
        <p:spPr>
          <a:xfrm>
            <a:off x="4465585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OBJECT_1_1_2_1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5141" y="0"/>
            <a:ext cx="3908856" cy="514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2"/>
          <p:cNvSpPr/>
          <p:nvPr/>
        </p:nvSpPr>
        <p:spPr>
          <a:xfrm>
            <a:off x="235553" y="1702416"/>
            <a:ext cx="5140200" cy="301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42"/>
          <p:cNvSpPr txBox="1"/>
          <p:nvPr>
            <p:ph type="ctrTitle"/>
          </p:nvPr>
        </p:nvSpPr>
        <p:spPr>
          <a:xfrm>
            <a:off x="235552" y="682894"/>
            <a:ext cx="4443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lgun Gothic"/>
              <a:buNone/>
              <a:defRPr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235552" y="1143000"/>
            <a:ext cx="44430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00"/>
              <a:buNone/>
              <a:defRPr sz="1300">
                <a:solidFill>
                  <a:schemeClr val="accent1"/>
                </a:solidFill>
              </a:defRPr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">
  <p:cSld name="OBJECT_1_1_1">
    <p:bg>
      <p:bgPr>
        <a:solidFill>
          <a:schemeClr val="l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/>
          <p:nvPr/>
        </p:nvSpPr>
        <p:spPr>
          <a:xfrm rot="10800000">
            <a:off x="0" y="0"/>
            <a:ext cx="9147187" cy="1954538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43"/>
          <p:cNvSpPr/>
          <p:nvPr/>
        </p:nvSpPr>
        <p:spPr>
          <a:xfrm>
            <a:off x="919346" y="1541011"/>
            <a:ext cx="7336200" cy="2561100"/>
          </a:xfrm>
          <a:prstGeom prst="rect">
            <a:avLst/>
          </a:prstGeom>
          <a:solidFill>
            <a:srgbClr val="B3C5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43"/>
          <p:cNvSpPr/>
          <p:nvPr/>
        </p:nvSpPr>
        <p:spPr>
          <a:xfrm>
            <a:off x="805046" y="1422151"/>
            <a:ext cx="7336200" cy="256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452" y="1849368"/>
            <a:ext cx="207148" cy="220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3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White">
  <p:cSld name="CUSTOM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sz="27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292678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sz="13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53" name="Google Shape;53;p13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292668" y="461991"/>
            <a:ext cx="8470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exend"/>
              <a:buNone/>
              <a:defRPr b="1" i="0" sz="2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292677" y="1418119"/>
            <a:ext cx="8470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1150" lvl="1" marL="914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1150" lvl="2" marL="1371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1150" lvl="3" marL="1828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1150" lvl="4" marL="22860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1150" lvl="5" marL="27432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1150" lvl="6" marL="32004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1150" lvl="7" marL="36576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1150" lvl="8" marL="4114800" marR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Char char="•"/>
              <a:defRPr b="0" i="0" sz="13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138" name="Google Shape;138;p29" title="GopherCon Korea 2025 LOGO - Line (1).png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1997" y="4758600"/>
            <a:ext cx="1371617" cy="2719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ndantan" TargetMode="External"/><Relationship Id="rId4" Type="http://schemas.openxmlformats.org/officeDocument/2006/relationships/image" Target="../media/image40.jp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ctrTitle"/>
          </p:nvPr>
        </p:nvSpPr>
        <p:spPr>
          <a:xfrm>
            <a:off x="944626" y="684788"/>
            <a:ext cx="62220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lang="ko" sz="2500">
                <a:solidFill>
                  <a:schemeClr val="dk1"/>
                </a:solidFill>
              </a:rPr>
              <a:t>Go로 밑바닥부터 맨 땅에 헤딩하며 만드는 P2P 블록체인 네트워크</a:t>
            </a:r>
            <a:endParaRPr/>
          </a:p>
        </p:txBody>
      </p:sp>
      <p:sp>
        <p:nvSpPr>
          <p:cNvPr id="227" name="Google Shape;227;p45"/>
          <p:cNvSpPr txBox="1"/>
          <p:nvPr>
            <p:ph idx="1" type="subTitle"/>
          </p:nvPr>
        </p:nvSpPr>
        <p:spPr>
          <a:xfrm>
            <a:off x="944625" y="2272950"/>
            <a:ext cx="44637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 sz="1900"/>
              <a:t>삽질과 교훈: Panic &amp; Deadlock 지옥에서 Actor Model로의 여정정</a:t>
            </a:r>
            <a:endParaRPr sz="1900"/>
          </a:p>
        </p:txBody>
      </p:sp>
      <p:sp>
        <p:nvSpPr>
          <p:cNvPr id="228" name="Google Shape;228;p45"/>
          <p:cNvSpPr txBox="1"/>
          <p:nvPr>
            <p:ph idx="2" type="subTitle"/>
          </p:nvPr>
        </p:nvSpPr>
        <p:spPr>
          <a:xfrm>
            <a:off x="944626" y="3451988"/>
            <a:ext cx="845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</a:pPr>
            <a:r>
              <a:rPr lang="ko"/>
              <a:t>전규빈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>
            <p:ph type="title"/>
          </p:nvPr>
        </p:nvSpPr>
        <p:spPr>
          <a:xfrm>
            <a:off x="394095" y="299675"/>
            <a:ext cx="2233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95" name="Google Shape;295;p54" title="[Gopher] Actor Diagram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125"/>
            <a:ext cx="8839200" cy="345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5"/>
          <p:cNvSpPr txBox="1"/>
          <p:nvPr/>
        </p:nvSpPr>
        <p:spPr>
          <a:xfrm>
            <a:off x="5290625" y="397925"/>
            <a:ext cx="32361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"Gopher"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"Hello, Actor!"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"How are you?"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"Goodbye!"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response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fmt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55"/>
          <p:cNvSpPr txBox="1"/>
          <p:nvPr/>
        </p:nvSpPr>
        <p:spPr>
          <a:xfrm>
            <a:off x="370275" y="397925"/>
            <a:ext cx="4712400" cy="4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actor.go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Actor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uid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mailBox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initialization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fmt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"[UID: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%s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] actor start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\n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fmt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Printf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"[UID: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%s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] received: 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%s\n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fmt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Sprintf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"[UID: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%s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] report!"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mailBox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a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Actor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 string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55"/>
          <p:cNvSpPr txBox="1"/>
          <p:nvPr/>
        </p:nvSpPr>
        <p:spPr>
          <a:xfrm>
            <a:off x="5266325" y="2900850"/>
            <a:ext cx="32847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➜  go run 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actor.go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actor start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received message: Hello, Actor!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report!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received message: How are you?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report!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received message: Goodbye!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[UID:Gopher] report!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6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모든 것은 연결에서부터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P2P 네트워크 구축기</a:t>
            </a:r>
            <a:endParaRPr sz="3500"/>
          </a:p>
        </p:txBody>
      </p:sp>
      <p:sp>
        <p:nvSpPr>
          <p:cNvPr id="308" name="Google Shape;308;p56"/>
          <p:cNvSpPr txBox="1"/>
          <p:nvPr/>
        </p:nvSpPr>
        <p:spPr>
          <a:xfrm>
            <a:off x="1478025" y="2748675"/>
            <a:ext cx="45450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그래서, 누구세요…?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어 뭐야? 너 아까 왔었잖아?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전문가에게 맡기세요.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7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새로운 연결 요청이 들어오면 어떻게 식별할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중앙 서버 없이 여러 Online Node가 서로 무작위로 연결되는 탈중앙화된 블록체인 네트워크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연결을 요청한 노드 입장에서는 상대방의 유일한 신원은 IP, Port</a:t>
            </a:r>
            <a:br>
              <a:rPr lang="ko" sz="1800"/>
            </a:br>
            <a:r>
              <a:rPr lang="ko" sz="1800"/>
              <a:t>2. 연결을 수락한 노드 입장에서는 상대방의 할당되는 임시 포트가 신원이 되어 net.Conn 만으로는 노드의 고유 신원 식별 불가</a:t>
            </a:r>
            <a:endParaRPr sz="1800"/>
          </a:p>
        </p:txBody>
      </p:sp>
      <p:pic>
        <p:nvPicPr>
          <p:cNvPr id="314" name="Google Shape;3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</a:t>
            </a:r>
            <a:r>
              <a:rPr lang="ko" sz="3000"/>
              <a:t>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  <p:pic>
        <p:nvPicPr>
          <p:cNvPr id="316" name="Google Shape;3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/>
        </p:nvSpPr>
        <p:spPr>
          <a:xfrm>
            <a:off x="189300" y="2651575"/>
            <a:ext cx="87654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</a:t>
            </a: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 / 0x8aceba8f</a:t>
            </a: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"tcp listening"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"accept loop started. initiate handshake state"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_net_addr=39.117.158.60:56394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58"/>
          <p:cNvSpPr txBox="1"/>
          <p:nvPr/>
        </p:nvSpPr>
        <p:spPr>
          <a:xfrm>
            <a:off x="189300" y="309125"/>
            <a:ext cx="87654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</a:t>
            </a: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 / 0x55c4d0f3</a:t>
            </a:r>
            <a:r>
              <a:rPr lang="ko" sz="12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2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"tcp listening"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"accept loop started. initiate handshake state"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2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2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2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3" name="Google Shape;323;p58"/>
          <p:cNvCxnSpPr/>
          <p:nvPr/>
        </p:nvCxnSpPr>
        <p:spPr>
          <a:xfrm flipH="1" rot="10800000">
            <a:off x="189300" y="2434450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58"/>
          <p:cNvSpPr txBox="1"/>
          <p:nvPr/>
        </p:nvSpPr>
        <p:spPr>
          <a:xfrm>
            <a:off x="189300" y="1885588"/>
            <a:ext cx="8765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연결을 요청하는 입장에서는 상대방의 IP 주소와 Port 번호는 정상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p58"/>
          <p:cNvSpPr txBox="1"/>
          <p:nvPr/>
        </p:nvSpPr>
        <p:spPr>
          <a:xfrm>
            <a:off x="189300" y="4128100"/>
            <a:ext cx="8765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06292"/>
                </a:solidFill>
                <a:latin typeface="Lexend"/>
                <a:ea typeface="Lexend"/>
                <a:cs typeface="Lexend"/>
                <a:sym typeface="Lexend"/>
              </a:rPr>
              <a:t>실제 고유 신원과는 다른 </a:t>
            </a:r>
            <a:r>
              <a:rPr lang="ko" sz="1800">
                <a:solidFill>
                  <a:srgbClr val="F06292"/>
                </a:solidFill>
                <a:latin typeface="Lexend"/>
                <a:ea typeface="Lexend"/>
                <a:cs typeface="Lexend"/>
                <a:sym typeface="Lexend"/>
              </a:rPr>
              <a:t>39.117.158.60:56394 이라는 잘못된 신원으로 인식</a:t>
            </a:r>
            <a:endParaRPr sz="1800">
              <a:solidFill>
                <a:srgbClr val="F0629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>
            <p:ph idx="1" type="body"/>
          </p:nvPr>
        </p:nvSpPr>
        <p:spPr>
          <a:xfrm>
            <a:off x="663775" y="1635000"/>
            <a:ext cx="82392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임시 Port로 구성된 net.Conn으로 Peer를 등록하면, 임시 Port가 사라진 이후에는 통신이 불가 </a:t>
            </a:r>
            <a:r>
              <a:rPr lang="ko" sz="1800"/>
              <a:t>(</a:t>
            </a:r>
            <a:r>
              <a:rPr lang="ko" sz="1800"/>
              <a:t>ErrOp: sysca.ECONNREFUSED)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중앙 서버 없이 탈중앙화된 P2P 네트워크를 구성해야함.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암호학적 ID 기반 Application 수준의 Handshake Protocol</a:t>
            </a:r>
            <a:br>
              <a:rPr lang="ko" sz="1800"/>
            </a:br>
            <a:r>
              <a:rPr lang="ko" sz="1800"/>
              <a:t>-&gt; 연결 직후, 각 노드의 고유 ID(PublicKey, NetAddr)를 교환하여 고유 신원 확인</a:t>
            </a:r>
            <a:endParaRPr sz="1800"/>
          </a:p>
        </p:txBody>
      </p:sp>
      <p:pic>
        <p:nvPicPr>
          <p:cNvPr id="331" name="Google Shape;3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600" y="188750"/>
            <a:ext cx="1899375" cy="14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그래서, 누구세요…?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/>
          <p:nvPr/>
        </p:nvSpPr>
        <p:spPr>
          <a:xfrm>
            <a:off x="4823925" y="662200"/>
            <a:ext cx="4250700" cy="3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(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readOnceHandshakeMessage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read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sendOnceHandshakeMessage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send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select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hs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set another identifications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Idle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remoteMsg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case &lt;-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time.Second):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nil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, errors.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"handshake-timeout"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9" name="Google Shape;339;p60"/>
          <p:cNvSpPr txBox="1"/>
          <p:nvPr/>
        </p:nvSpPr>
        <p:spPr>
          <a:xfrm>
            <a:off x="186950" y="141550"/>
            <a:ext cx="43851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ok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 !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ok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go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handshakeAndValidate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sign our handshake message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privKey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NewTcpPeer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TcpHandshakeMessage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ourId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Verify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signature verification failed</a:t>
            </a:r>
            <a:endParaRPr sz="10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0" name="Google Shape;340;p60"/>
          <p:cNvCxnSpPr/>
          <p:nvPr/>
        </p:nvCxnSpPr>
        <p:spPr>
          <a:xfrm flipH="1" rot="10800000">
            <a:off x="3311500" y="1631850"/>
            <a:ext cx="1490100" cy="1321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60"/>
          <p:cNvSpPr/>
          <p:nvPr/>
        </p:nvSpPr>
        <p:spPr>
          <a:xfrm>
            <a:off x="4572050" y="1944175"/>
            <a:ext cx="300300" cy="38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/>
          <p:nvPr/>
        </p:nvSpPr>
        <p:spPr>
          <a:xfrm>
            <a:off x="222175" y="487875"/>
            <a:ext cx="87654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"handshaking succeeded"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peer_net_addr=162.120.184.59:21000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162.120.184.59:21000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222175" y="2731975"/>
            <a:ext cx="87654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"handshaking 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succeeded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peer_net_addr=39.117.158.60:56394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39.117.158.60:12000</a:t>
            </a:r>
            <a:r>
              <a:rPr lang="ko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2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peer”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2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8" name="Google Shape;348;p61"/>
          <p:cNvCxnSpPr/>
          <p:nvPr/>
        </p:nvCxnSpPr>
        <p:spPr>
          <a:xfrm flipH="1" rot="10800000">
            <a:off x="222175" y="230518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>
            <p:ph idx="1" type="body"/>
          </p:nvPr>
        </p:nvSpPr>
        <p:spPr>
          <a:xfrm>
            <a:off x="663775" y="1639650"/>
            <a:ext cx="8239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서로 동시에</a:t>
            </a:r>
            <a:r>
              <a:rPr lang="ko" sz="1800"/>
              <a:t> 연결을 시도하면, 어떻게 Peer 목록을 관리할 것인가?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Node A와 B가 자신의 Peer 목록에 없는 서로를 동시에 연결 시도</a:t>
            </a:r>
            <a:br>
              <a:rPr lang="ko" sz="1800"/>
            </a:br>
            <a:r>
              <a:rPr lang="ko" sz="1800"/>
              <a:t>2. 결과적으로, Handshake는 양쪽 모두 성공하지만, 두 노드 사이에 두 개의 불필요한 중복 연결이 생겨 메세지 하나에 두 개의 전송이 생김</a:t>
            </a:r>
            <a:endParaRPr sz="1800"/>
          </a:p>
        </p:txBody>
      </p:sp>
      <p:pic>
        <p:nvPicPr>
          <p:cNvPr id="354" name="Google Shape;35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/>
        </p:nvSpPr>
        <p:spPr>
          <a:xfrm>
            <a:off x="203150" y="128315"/>
            <a:ext cx="87654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outbound to B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inbound from B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succeeded"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succeeded"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62" name="Google Shape;362;p63"/>
          <p:cNvCxnSpPr/>
          <p:nvPr/>
        </p:nvCxnSpPr>
        <p:spPr>
          <a:xfrm flipH="1" rot="10800000">
            <a:off x="203150" y="2451188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3"/>
          <p:cNvSpPr txBox="1"/>
          <p:nvPr/>
        </p:nvSpPr>
        <p:spPr>
          <a:xfrm>
            <a:off x="203150" y="2578150"/>
            <a:ext cx="8765400" cy="21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inbound from A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outbound to A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handshake"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succeeded"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unit=Peer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succeeded"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peers=1 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connections=2</a:t>
            </a:r>
            <a:endParaRPr sz="11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idx="1" type="body"/>
          </p:nvPr>
        </p:nvSpPr>
        <p:spPr>
          <a:xfrm>
            <a:off x="4494100" y="1005319"/>
            <a:ext cx="41067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400"/>
              <a:buNone/>
            </a:pPr>
            <a:r>
              <a:rPr lang="ko"/>
              <a:t>전규빈</a:t>
            </a:r>
            <a:endParaRPr/>
          </a:p>
        </p:txBody>
      </p:sp>
      <p:sp>
        <p:nvSpPr>
          <p:cNvPr id="234" name="Google Shape;234;p46"/>
          <p:cNvSpPr txBox="1"/>
          <p:nvPr>
            <p:ph idx="2" type="body"/>
          </p:nvPr>
        </p:nvSpPr>
        <p:spPr>
          <a:xfrm>
            <a:off x="4572000" y="3980656"/>
            <a:ext cx="2946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ko"/>
              <a:t>    </a:t>
            </a:r>
            <a:r>
              <a:rPr lang="ko" u="sng">
                <a:solidFill>
                  <a:schemeClr val="hlink"/>
                </a:solidFill>
                <a:hlinkClick r:id="rId3"/>
              </a:rPr>
              <a:t>github.com/andantan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35" name="Google Shape;235;p46"/>
          <p:cNvSpPr txBox="1"/>
          <p:nvPr>
            <p:ph idx="3" type="body"/>
          </p:nvPr>
        </p:nvSpPr>
        <p:spPr>
          <a:xfrm>
            <a:off x="4494100" y="1686256"/>
            <a:ext cx="41847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사용하는 언어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Golang(Favorite), Rust, 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블록체인 네트워크 및 코어 개발 활동 중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8A65"/>
              </a:buClr>
              <a:buSzPts val="1300"/>
              <a:buChar char="•"/>
            </a:pPr>
            <a:r>
              <a:rPr lang="ko">
                <a:solidFill>
                  <a:srgbClr val="FF8A65"/>
                </a:solidFill>
              </a:rPr>
              <a:t>모듈형 블록체인 네트워크 (Go)</a:t>
            </a:r>
            <a:endParaRPr>
              <a:solidFill>
                <a:srgbClr val="FF8A65"/>
              </a:solidFill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블록체인 네트워크 DNS (Go, 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스마트컨트랙트 저수준 VM </a:t>
            </a:r>
            <a:r>
              <a:rPr lang="ko"/>
              <a:t>FFI </a:t>
            </a:r>
            <a:r>
              <a:rPr lang="ko"/>
              <a:t>Library (Rust)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ko"/>
              <a:t>단일 노드 블록체인 기반 투개표 서비스 (GO, TS)</a:t>
            </a:r>
            <a:endParaRPr/>
          </a:p>
        </p:txBody>
      </p:sp>
      <p:sp>
        <p:nvSpPr>
          <p:cNvPr id="236" name="Google Shape;236;p46"/>
          <p:cNvSpPr/>
          <p:nvPr/>
        </p:nvSpPr>
        <p:spPr>
          <a:xfrm>
            <a:off x="2211919" y="2128313"/>
            <a:ext cx="2225100" cy="2225100"/>
          </a:xfrm>
          <a:prstGeom prst="rect">
            <a:avLst/>
          </a:prstGeom>
          <a:solidFill>
            <a:srgbClr val="A8B2B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6" title="프로필 사진.jpg"/>
          <p:cNvPicPr preferRelativeResize="0"/>
          <p:nvPr/>
        </p:nvPicPr>
        <p:blipFill rotWithShape="1">
          <a:blip r:embed="rId4">
            <a:alphaModFix/>
          </a:blip>
          <a:srcRect b="1569" l="0" r="0" t="1569"/>
          <a:stretch/>
        </p:blipFill>
        <p:spPr>
          <a:xfrm>
            <a:off x="2011613" y="1992319"/>
            <a:ext cx="2295236" cy="2223101"/>
          </a:xfrm>
          <a:custGeom>
            <a:rect b="b" l="l" r="r" t="t"/>
            <a:pathLst>
              <a:path extrusionOk="0" h="3131128" w="3232727">
                <a:moveTo>
                  <a:pt x="0" y="0"/>
                </a:moveTo>
                <a:lnTo>
                  <a:pt x="3232727" y="0"/>
                </a:lnTo>
                <a:lnTo>
                  <a:pt x="3232727" y="3131128"/>
                </a:lnTo>
                <a:lnTo>
                  <a:pt x="0" y="31311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46"/>
          <p:cNvSpPr txBox="1"/>
          <p:nvPr>
            <p:ph type="ctrTitle"/>
          </p:nvPr>
        </p:nvSpPr>
        <p:spPr>
          <a:xfrm>
            <a:off x="539309" y="658088"/>
            <a:ext cx="358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lang="ko">
                <a:solidFill>
                  <a:schemeClr val="dk1"/>
                </a:solidFill>
              </a:rPr>
              <a:t>Speaker</a:t>
            </a:r>
            <a:endParaRPr/>
          </a:p>
        </p:txBody>
      </p:sp>
      <p:pic>
        <p:nvPicPr>
          <p:cNvPr id="239" name="Google Shape;239;p46" title="git.jpg"/>
          <p:cNvPicPr preferRelativeResize="0"/>
          <p:nvPr/>
        </p:nvPicPr>
        <p:blipFill rotWithShape="1">
          <a:blip r:embed="rId5">
            <a:alphaModFix/>
          </a:blip>
          <a:srcRect b="0" l="14749" r="14608" t="0"/>
          <a:stretch/>
        </p:blipFill>
        <p:spPr>
          <a:xfrm>
            <a:off x="4572010" y="4038279"/>
            <a:ext cx="260125" cy="21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블록체인 네트워크 연결 충돌(Tie) 상황 발생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Concurrency 문제이지만, Mutex 또는 Actor model 등과 같은 Code 수준에서 해결할 수 있는 문제가 아님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결정론적인 규칙 ‘Tie-Breaking’ 강제화</a:t>
            </a:r>
            <a:br>
              <a:rPr lang="ko" sz="1800"/>
            </a:br>
            <a:r>
              <a:rPr lang="ko" sz="1800"/>
              <a:t>-&gt; 암호학적 ID 중 하나인 Address를 비교 후 </a:t>
            </a:r>
            <a:r>
              <a:rPr lang="ko" sz="1800">
                <a:solidFill>
                  <a:srgbClr val="F06292"/>
                </a:solidFill>
              </a:rPr>
              <a:t>‘ID 값이 더 큰 노드가 시작한 연결을 유지한다.’ </a:t>
            </a:r>
            <a:r>
              <a:rPr lang="ko" sz="1800">
                <a:solidFill>
                  <a:schemeClr val="dk2"/>
                </a:solidFill>
              </a:rPr>
              <a:t>규칙 강제화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9" name="Google Shape;36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63" y="142650"/>
            <a:ext cx="1949075" cy="14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4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어 뭐야? 너 아까 왔었잖아?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5"/>
          <p:cNvSpPr txBox="1"/>
          <p:nvPr/>
        </p:nvSpPr>
        <p:spPr>
          <a:xfrm>
            <a:off x="3850188" y="3338550"/>
            <a:ext cx="44340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연결 충돌이 발생하면, 새로운 연결에 대하여 Tie-Breaking 규칙을 모든 노드에게 강제화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859800" y="1055250"/>
            <a:ext cx="6450000" cy="3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 pre-process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ra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remoteId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peerMap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PutIfNotExist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tie detected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isInbound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LocalAddr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==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listener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isLargerId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ra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isInbound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isLargerId 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Disconnect inbound connection if this node's ID is greater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// Not disconnect Peer But disconnect Conn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</a:t>
            </a: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</a:t>
            </a:r>
            <a:r>
              <a:rPr lang="ko" sz="10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r>
              <a:rPr lang="ko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66"/>
          <p:cNvCxnSpPr/>
          <p:nvPr/>
        </p:nvCxnSpPr>
        <p:spPr>
          <a:xfrm flipH="1" rot="10800000">
            <a:off x="203150" y="2443177"/>
            <a:ext cx="8765400" cy="2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66"/>
          <p:cNvSpPr txBox="1"/>
          <p:nvPr/>
        </p:nvSpPr>
        <p:spPr>
          <a:xfrm>
            <a:off x="242450" y="165550"/>
            <a:ext cx="8726100" cy="18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Node_A [39.117.158.60:12000 / 0x55c4d0f3]</a:t>
            </a:r>
            <a:endParaRPr sz="10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highlight>
                  <a:schemeClr val="dk2"/>
                </a:highlight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outbound to B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59:59811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inbound from B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162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184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59:21000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connection closed"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0x8aceba8f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66"/>
          <p:cNvSpPr txBox="1"/>
          <p:nvPr/>
        </p:nvSpPr>
        <p:spPr>
          <a:xfrm>
            <a:off x="238825" y="2530048"/>
            <a:ext cx="8765400" cy="17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Node_B [162.120.184.59:21000 / 0x8aceba8f]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"new connection invoked"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60:51509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inbound from A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"connecting to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// outbound to A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"handshake verified"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peer_net_addr=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39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117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60:12000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msg=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"registered new peer"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err=</a:t>
            </a:r>
            <a:r>
              <a:rPr lang="ko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"redundant connections detected"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unit=Node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msg="tie-breaking: dropping inbound"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1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0x55c4d0f3</a:t>
            </a:r>
            <a:r>
              <a:rPr lang="ko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connections=1</a:t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66"/>
          <p:cNvSpPr txBox="1"/>
          <p:nvPr/>
        </p:nvSpPr>
        <p:spPr>
          <a:xfrm>
            <a:off x="242450" y="1988803"/>
            <a:ext cx="8726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Id는 Node_B가 더 크므로, Node_A의 outbound connection이 tie-breaking 대상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6" name="Google Shape;386;p66"/>
          <p:cNvSpPr txBox="1"/>
          <p:nvPr/>
        </p:nvSpPr>
        <p:spPr>
          <a:xfrm>
            <a:off x="258475" y="4350700"/>
            <a:ext cx="8726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ID가 더 큰 Node_B는 Node_A로부터 시작된 inbound connection을 drop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idx="1" type="body"/>
          </p:nvPr>
        </p:nvSpPr>
        <p:spPr>
          <a:xfrm>
            <a:off x="663775" y="1639650"/>
            <a:ext cx="82392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하나의 Node가 N개의 Peer들과 연결되는 P2P 블록체인 네트워크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수십 개의 피어와 연결하고, 끊어지고, 다시 연결하고, 메세지를 주고받는 복잡한 과정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Mutex 지옥에 빠지거나, Channel 관리에 문제가 생기거나…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Server: Node-Actor의 </a:t>
            </a:r>
            <a:r>
              <a:rPr lang="ko" sz="1800">
                <a:solidFill>
                  <a:schemeClr val="dk1"/>
                </a:solidFill>
              </a:rPr>
              <a:t>Coordinator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Node-Actor: Peer-Actor의 Coordinator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2" name="Google Shape;39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7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P2P 네트워크 구축기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전문가에게 맡기세요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 txBox="1"/>
          <p:nvPr>
            <p:ph type="ctrTitle"/>
          </p:nvPr>
        </p:nvSpPr>
        <p:spPr>
          <a:xfrm>
            <a:off x="569925" y="441425"/>
            <a:ext cx="56178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</a:t>
            </a:r>
            <a:endParaRPr/>
          </a:p>
        </p:txBody>
      </p:sp>
      <p:sp>
        <p:nvSpPr>
          <p:cNvPr id="399" name="Google Shape;399;p68"/>
          <p:cNvSpPr txBox="1"/>
          <p:nvPr/>
        </p:nvSpPr>
        <p:spPr>
          <a:xfrm>
            <a:off x="1121800" y="1116550"/>
            <a:ext cx="577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Make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Connect, Make mailbox, outgoing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0" name="Google Shape;400;p68" title="[Gopher] Peer-Node Actor Mak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275" y="1840025"/>
            <a:ext cx="6802649" cy="27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/>
          <p:nvPr>
            <p:ph type="ctrTitle"/>
          </p:nvPr>
        </p:nvSpPr>
        <p:spPr>
          <a:xfrm>
            <a:off x="569925" y="441425"/>
            <a:ext cx="56178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</a:t>
            </a:r>
            <a:endParaRPr/>
          </a:p>
        </p:txBody>
      </p:sp>
      <p:pic>
        <p:nvPicPr>
          <p:cNvPr id="406" name="Google Shape;406;p69" title="[Gopher] Peer-Node Actor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800" y="1968199"/>
            <a:ext cx="7324723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9"/>
          <p:cNvSpPr txBox="1"/>
          <p:nvPr/>
        </p:nvSpPr>
        <p:spPr>
          <a:xfrm>
            <a:off x="1113800" y="1164637"/>
            <a:ext cx="5482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Read &amp; Decode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Actor-Node: Outgoing message to Coordinator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>
            <p:ph type="ctrTitle"/>
          </p:nvPr>
        </p:nvSpPr>
        <p:spPr>
          <a:xfrm>
            <a:off x="569925" y="441425"/>
            <a:ext cx="56178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Actor-Based Peer &amp; Node</a:t>
            </a:r>
            <a:endParaRPr/>
          </a:p>
        </p:txBody>
      </p:sp>
      <p:sp>
        <p:nvSpPr>
          <p:cNvPr id="413" name="Google Shape;413;p70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Cue peer actors when incomes msg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Encode &amp; Write raw message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4" name="Google Shape;414;p70" title="[Gopher] Peer-Node Actor Write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825" y="1877000"/>
            <a:ext cx="7971624" cy="26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ctrTitle"/>
          </p:nvPr>
        </p:nvSpPr>
        <p:spPr>
          <a:xfrm>
            <a:off x="569925" y="441425"/>
            <a:ext cx="5617800" cy="456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Peer &amp; Node</a:t>
            </a:r>
            <a:endParaRPr/>
          </a:p>
        </p:txBody>
      </p:sp>
      <p:sp>
        <p:nvSpPr>
          <p:cNvPr id="420" name="Google Shape;420;p71"/>
          <p:cNvSpPr txBox="1"/>
          <p:nvPr/>
        </p:nvSpPr>
        <p:spPr>
          <a:xfrm>
            <a:off x="1097775" y="1113500"/>
            <a:ext cx="6620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Actor-Node: Send Poison to kill peer actor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Actor-Peer: Disconnect &amp; Clean-up resources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1" name="Google Shape;421;p71" title="[Gopher] Peer-Node Actor Kill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37" y="1785750"/>
            <a:ext cx="7178027" cy="27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/>
          <p:nvPr/>
        </p:nvSpPr>
        <p:spPr>
          <a:xfrm>
            <a:off x="1184613" y="531225"/>
            <a:ext cx="27639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byte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endParaRPr sz="9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TcpPeer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logger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     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publickey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crypto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netAddr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fields...</a:t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72"/>
          <p:cNvSpPr txBox="1"/>
          <p:nvPr/>
        </p:nvSpPr>
        <p:spPr>
          <a:xfrm>
            <a:off x="4412388" y="531225"/>
            <a:ext cx="4091700" cy="3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	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fast-failed check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default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msgBuf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read msg from peer.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msgRaw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NewTcpRawMessage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msgBuf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cancellable blocking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msgRaw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 // to node-actor mailbox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p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msgCh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/>
        </p:nvSpPr>
        <p:spPr>
          <a:xfrm>
            <a:off x="1064125" y="266250"/>
            <a:ext cx="29430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NodeActionMessage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TcpNode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privKey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crypto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PrivateKey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our id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incoming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NodeActionMessage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closeCh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chan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closeOnce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Once</a:t>
            </a:r>
            <a:endParaRPr sz="9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73"/>
          <p:cNvSpPr txBox="1"/>
          <p:nvPr/>
        </p:nvSpPr>
        <p:spPr>
          <a:xfrm>
            <a:off x="4419800" y="266250"/>
            <a:ext cx="4053000" cy="4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ok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acceptCh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ok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incomingCh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NodeActionMessage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incomingCh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n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TcpNode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handshakeAndValidate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handshakes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start peer actor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forwardMessages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forward to node.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ctrTitle"/>
          </p:nvPr>
        </p:nvSpPr>
        <p:spPr>
          <a:xfrm>
            <a:off x="663875" y="291625"/>
            <a:ext cx="154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 sz="3500"/>
              <a:t>Index</a:t>
            </a:r>
            <a:endParaRPr sz="3500"/>
          </a:p>
        </p:txBody>
      </p:sp>
      <p:sp>
        <p:nvSpPr>
          <p:cNvPr id="245" name="Google Shape;245;p47"/>
          <p:cNvSpPr txBox="1"/>
          <p:nvPr/>
        </p:nvSpPr>
        <p:spPr>
          <a:xfrm>
            <a:off x="663875" y="1069550"/>
            <a:ext cx="82473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Intro </a:t>
            </a:r>
            <a:r>
              <a:rPr lang="ko" sz="1800">
                <a:latin typeface="Lexend"/>
                <a:ea typeface="Lexend"/>
                <a:cs typeface="Lexend"/>
                <a:sym typeface="Lexend"/>
              </a:rPr>
              <a:t>- Blockchain network in Golang &amp; </a:t>
            </a: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모든 것은 연결에서부터 - P2P 네트워크 구축기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살아있는 네트워크 - 동적 피어 관리의 정복기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갈라지거나 합의하거나 - 체인 관리의 적용기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exend"/>
              <a:buChar char="•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마무리 - 맨땅에 헤딩하며 배운 것들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살아있는 네트워크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동적 피어 관리의 정복기</a:t>
            </a:r>
            <a:endParaRPr sz="3500"/>
          </a:p>
        </p:txBody>
      </p:sp>
      <p:sp>
        <p:nvSpPr>
          <p:cNvPr id="439" name="Google Shape;439;p74"/>
          <p:cNvSpPr txBox="1"/>
          <p:nvPr/>
        </p:nvSpPr>
        <p:spPr>
          <a:xfrm>
            <a:off x="1478025" y="2942050"/>
            <a:ext cx="4545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그들만의 리그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전화받어!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5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그들만의 리그</a:t>
            </a:r>
            <a:endParaRPr/>
          </a:p>
        </p:txBody>
      </p:sp>
      <p:pic>
        <p:nvPicPr>
          <p:cNvPr id="446" name="Google Shape;44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220700"/>
            <a:ext cx="2974550" cy="1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5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네트워크 정체(Stagnation) 극복하기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노드의 부하 방지를 위한 설정되어있는 MaxPeers limit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MaxPeers </a:t>
            </a:r>
            <a:r>
              <a:rPr lang="ko" sz="1800"/>
              <a:t>제한으로 인해 초기 Node들끼리만 연결을 독점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새로운 Node가 네트워크에 진입할 공간이 없어 ‘고인물’이 되어버림</a:t>
            </a:r>
            <a:br>
              <a:rPr lang="ko" sz="1800"/>
            </a:br>
            <a:r>
              <a:rPr lang="ko" sz="1800"/>
              <a:t>3. 초기 Node들끼리 ‘짜고치는 고스톱’으로 변질될 가능성이 높아짐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6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그들만의 리그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475" y="220700"/>
            <a:ext cx="2974550" cy="1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5818E"/>
                </a:solidFill>
              </a:rPr>
              <a:t>“중앙 서버라는 것은 없다. 노드는 유기체처럼 스스로 자정작용을 갖춰야한다.”</a:t>
            </a:r>
            <a:endParaRPr sz="1800">
              <a:solidFill>
                <a:srgbClr val="45818E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해결: 비결정론적인 규칙 ‘Peer-churning’ 강제화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주기적인 Peer 교체 규칙으로 가장 오래되었거나 랜덤으로 Peer를 1개 결정하여 연결을 의도적으로 종료하여, 새로운 Node가 진입할 ‘빈자리’ 확보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</a:t>
            </a:r>
            <a:r>
              <a:rPr lang="ko" sz="1800">
                <a:solidFill>
                  <a:schemeClr val="dk1"/>
                </a:solidFill>
              </a:rPr>
              <a:t>MaxPeers - 1 에 도달한 경우 Outbound 연결 금지. Inbound 연결 허용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“스스로 자리를 만들고, 스스로 자리를 모두 채우지 않는다.”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 txBox="1"/>
          <p:nvPr/>
        </p:nvSpPr>
        <p:spPr>
          <a:xfrm>
            <a:off x="2911650" y="197825"/>
            <a:ext cx="3320700" cy="4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connectionManageLoop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ticker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closeCh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else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Online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NodeActionDisconnect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Disc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onnectCase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RandomCase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전화받어!</a:t>
            </a:r>
            <a:endParaRPr/>
          </a:p>
        </p:txBody>
      </p:sp>
      <p:sp>
        <p:nvSpPr>
          <p:cNvPr id="467" name="Google Shape;467;p7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동적 피어 탐색(Peer discovery)와 상태 보고(HeartBeat)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중앙 서버가 없기 때문에, 전화번호부가 필요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처음 네트워크에 접속한 Node는 누가 네트워크에 접속해있는지 알 수 없음 </a:t>
            </a:r>
            <a:br>
              <a:rPr lang="ko" sz="1800"/>
            </a:br>
            <a:r>
              <a:rPr lang="ko" sz="1800"/>
              <a:t>2. Peer들의 단순 전화번호부 목록은 실시간 정보가 아님</a:t>
            </a:r>
            <a:br>
              <a:rPr lang="ko" sz="1800"/>
            </a:br>
            <a:r>
              <a:rPr lang="ko" sz="1800"/>
              <a:t>3. Offline Peer의 주소를 받고 연결을 시도하는 경우가 발생</a:t>
            </a:r>
            <a:endParaRPr sz="1800"/>
          </a:p>
        </p:txBody>
      </p:sp>
      <p:pic>
        <p:nvPicPr>
          <p:cNvPr id="468" name="Google Shape;468;p78" title="[Gopher] Off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174" y="250538"/>
            <a:ext cx="1981270" cy="1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살아있는 네트워크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전화받어!</a:t>
            </a:r>
            <a:endParaRPr/>
          </a:p>
        </p:txBody>
      </p:sp>
      <p:sp>
        <p:nvSpPr>
          <p:cNvPr id="475" name="Google Shape;475;p79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해결: DNS &amp; HeartBeat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-&gt; 단순 전화번호부 역할을 하는 DNS 구축하고, Node online/offline 또는 Peer 연결/종료 이벤트 발생 시, 즉시 DNS에 자신의 Connections 수를 업데이트하여 전화번호부 목록의 최신성을 높임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6" name="Google Shape;476;p79" title="[Gopher] Off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174" y="250538"/>
            <a:ext cx="1981270" cy="1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0"/>
          <p:cNvSpPr txBox="1"/>
          <p:nvPr/>
        </p:nvSpPr>
        <p:spPr>
          <a:xfrm>
            <a:off x="547825" y="218125"/>
            <a:ext cx="3651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PeerInfo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struct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Address  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`json:"address"`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NetAddr  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`json:"net_addr"`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Connections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uint8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`json:"connections"`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MaxConnections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uint8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`json:"max_connections"`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IsValidator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 `json:"is_validator"`</a:t>
            </a:r>
            <a:endParaRPr sz="9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PeerProvider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Register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DiscoverPeers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GetValidators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Heartbeat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error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Deregister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80"/>
          <p:cNvSpPr txBox="1"/>
          <p:nvPr/>
        </p:nvSpPr>
        <p:spPr>
          <a:xfrm>
            <a:off x="4505225" y="218125"/>
            <a:ext cx="4198200" cy="4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connectionManageLoop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ticker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else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pc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MaxPeers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churningPeer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discoverPeer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Online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peerCandidates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PeerProvider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DiscoverPeers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filter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make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([]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PeerInfo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find best peer...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filter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NodeActionConnect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ConnectType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SelectCase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NetAddr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NetAddr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1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갈라지거나 합의하거나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체인 관리의 적용기</a:t>
            </a:r>
            <a:endParaRPr sz="3500"/>
          </a:p>
        </p:txBody>
      </p:sp>
      <p:sp>
        <p:nvSpPr>
          <p:cNvPr id="488" name="Google Shape;488;p81"/>
          <p:cNvSpPr txBox="1"/>
          <p:nvPr/>
        </p:nvSpPr>
        <p:spPr>
          <a:xfrm>
            <a:off x="1478025" y="2733750"/>
            <a:ext cx="45450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거기 지금 몇 시야?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두개의 진실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만장일치가 가능할까?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8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495" name="Google Shape;495;p82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뒤처지는 Node를 강제로 동기화 시키기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뒤처지는 것은 자연스러운 일이지만, 모두가 동일한 체인을 유지해야함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Server의 과부화</a:t>
            </a:r>
            <a:br>
              <a:rPr lang="ko" sz="1800"/>
            </a:br>
            <a:r>
              <a:rPr lang="ko" sz="1800"/>
              <a:t>2. 누락된 블록 파악이 어려움</a:t>
            </a:r>
            <a:br>
              <a:rPr lang="ko" sz="1800"/>
            </a:br>
            <a:r>
              <a:rPr lang="ko" sz="1800"/>
              <a:t>3. 동기화 중 메세지 처리</a:t>
            </a:r>
            <a:endParaRPr sz="1800"/>
          </a:p>
        </p:txBody>
      </p:sp>
      <p:pic>
        <p:nvPicPr>
          <p:cNvPr id="496" name="Google Shape;49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3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거기 지금 몇 시야?</a:t>
            </a:r>
            <a:endParaRPr/>
          </a:p>
        </p:txBody>
      </p:sp>
      <p:sp>
        <p:nvSpPr>
          <p:cNvPr id="503" name="Google Shape;503;p83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동기화 전용 Synchronizer Actor 구현 및 격리</a:t>
            </a:r>
            <a:br>
              <a:rPr lang="ko" sz="1800"/>
            </a:br>
            <a:r>
              <a:rPr lang="ko" sz="1800"/>
              <a:t>-&gt; Server의 과부하를 줄이는 동시에, 블록 및 트랜잭션 등 메세지를 동시에 처리</a:t>
            </a:r>
            <a:br>
              <a:rPr lang="ko" sz="1800"/>
            </a:br>
            <a:r>
              <a:rPr lang="ko" sz="1800"/>
              <a:t>-&gt; Req, Res 두 부류로 나누어 Status, Blocks, Headers 타입으로 세부화</a:t>
            </a:r>
            <a:endParaRPr sz="1800"/>
          </a:p>
        </p:txBody>
      </p:sp>
      <p:pic>
        <p:nvPicPr>
          <p:cNvPr id="504" name="Google Shape;50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699" y="57299"/>
            <a:ext cx="1652050" cy="16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1478025" y="1358600"/>
            <a:ext cx="18138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/>
              <a:t>Intro</a:t>
            </a:r>
            <a:endParaRPr/>
          </a:p>
        </p:txBody>
      </p:sp>
      <p:sp>
        <p:nvSpPr>
          <p:cNvPr id="251" name="Google Shape;251;p48"/>
          <p:cNvSpPr txBox="1"/>
          <p:nvPr/>
        </p:nvSpPr>
        <p:spPr>
          <a:xfrm>
            <a:off x="1478025" y="2742250"/>
            <a:ext cx="4482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Blockchain network in Golang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Actor model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/>
          <p:nvPr/>
        </p:nvSpPr>
        <p:spPr>
          <a:xfrm>
            <a:off x="978830" y="1227075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84"/>
          <p:cNvSpPr txBox="1"/>
          <p:nvPr/>
        </p:nvSpPr>
        <p:spPr>
          <a:xfrm>
            <a:off x="1099005" y="1291182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84"/>
          <p:cNvSpPr/>
          <p:nvPr/>
        </p:nvSpPr>
        <p:spPr>
          <a:xfrm>
            <a:off x="3334275" y="1235175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2" name="Google Shape;512;p84"/>
          <p:cNvSpPr txBox="1"/>
          <p:nvPr/>
        </p:nvSpPr>
        <p:spPr>
          <a:xfrm>
            <a:off x="3358275" y="1291175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3" name="Google Shape;513;p84"/>
          <p:cNvCxnSpPr>
            <a:stCxn id="509" idx="3"/>
            <a:endCxn id="511" idx="1"/>
          </p:cNvCxnSpPr>
          <p:nvPr/>
        </p:nvCxnSpPr>
        <p:spPr>
          <a:xfrm>
            <a:off x="2140430" y="1520775"/>
            <a:ext cx="11937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84"/>
          <p:cNvSpPr txBox="1"/>
          <p:nvPr/>
        </p:nvSpPr>
        <p:spPr>
          <a:xfrm>
            <a:off x="2363699" y="1208169"/>
            <a:ext cx="771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Notify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84"/>
          <p:cNvSpPr/>
          <p:nvPr/>
        </p:nvSpPr>
        <p:spPr>
          <a:xfrm>
            <a:off x="6907479" y="1235175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6" name="Google Shape;516;p84"/>
          <p:cNvSpPr txBox="1"/>
          <p:nvPr/>
        </p:nvSpPr>
        <p:spPr>
          <a:xfrm>
            <a:off x="6987491" y="1299310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7" name="Google Shape;517;p84"/>
          <p:cNvCxnSpPr>
            <a:stCxn id="511" idx="3"/>
            <a:endCxn id="515" idx="1"/>
          </p:cNvCxnSpPr>
          <p:nvPr/>
        </p:nvCxnSpPr>
        <p:spPr>
          <a:xfrm>
            <a:off x="5713875" y="1528875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84"/>
          <p:cNvSpPr txBox="1"/>
          <p:nvPr/>
        </p:nvSpPr>
        <p:spPr>
          <a:xfrm>
            <a:off x="5759726" y="1220738"/>
            <a:ext cx="110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Req. Status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84"/>
          <p:cNvSpPr/>
          <p:nvPr/>
        </p:nvSpPr>
        <p:spPr>
          <a:xfrm>
            <a:off x="3334375" y="2626088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84"/>
          <p:cNvSpPr txBox="1"/>
          <p:nvPr/>
        </p:nvSpPr>
        <p:spPr>
          <a:xfrm>
            <a:off x="3358375" y="2682088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1" name="Google Shape;521;p84"/>
          <p:cNvCxnSpPr>
            <a:stCxn id="522" idx="3"/>
            <a:endCxn id="519" idx="1"/>
          </p:cNvCxnSpPr>
          <p:nvPr/>
        </p:nvCxnSpPr>
        <p:spPr>
          <a:xfrm>
            <a:off x="2140430" y="2915738"/>
            <a:ext cx="1194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84"/>
          <p:cNvSpPr txBox="1"/>
          <p:nvPr/>
        </p:nvSpPr>
        <p:spPr>
          <a:xfrm>
            <a:off x="2189156" y="2620310"/>
            <a:ext cx="10737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Res. Status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84"/>
          <p:cNvSpPr/>
          <p:nvPr/>
        </p:nvSpPr>
        <p:spPr>
          <a:xfrm>
            <a:off x="6907579" y="2626088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84"/>
          <p:cNvSpPr txBox="1"/>
          <p:nvPr/>
        </p:nvSpPr>
        <p:spPr>
          <a:xfrm>
            <a:off x="6987591" y="2690223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6" name="Google Shape;526;p84"/>
          <p:cNvCxnSpPr>
            <a:stCxn id="519" idx="3"/>
            <a:endCxn id="524" idx="1"/>
          </p:cNvCxnSpPr>
          <p:nvPr/>
        </p:nvCxnSpPr>
        <p:spPr>
          <a:xfrm>
            <a:off x="5713975" y="2919788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84"/>
          <p:cNvSpPr txBox="1"/>
          <p:nvPr/>
        </p:nvSpPr>
        <p:spPr>
          <a:xfrm>
            <a:off x="5739725" y="2615252"/>
            <a:ext cx="110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Req. 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84"/>
          <p:cNvSpPr/>
          <p:nvPr/>
        </p:nvSpPr>
        <p:spPr>
          <a:xfrm>
            <a:off x="978830" y="2622038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8" name="Google Shape;528;p84"/>
          <p:cNvSpPr txBox="1"/>
          <p:nvPr/>
        </p:nvSpPr>
        <p:spPr>
          <a:xfrm>
            <a:off x="1099005" y="2686144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9" name="Google Shape;529;p84"/>
          <p:cNvSpPr/>
          <p:nvPr/>
        </p:nvSpPr>
        <p:spPr>
          <a:xfrm>
            <a:off x="3334375" y="4013000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0" name="Google Shape;530;p84"/>
          <p:cNvSpPr txBox="1"/>
          <p:nvPr/>
        </p:nvSpPr>
        <p:spPr>
          <a:xfrm>
            <a:off x="3358375" y="4069000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1" name="Google Shape;531;p84"/>
          <p:cNvCxnSpPr>
            <a:stCxn id="532" idx="3"/>
            <a:endCxn id="529" idx="1"/>
          </p:cNvCxnSpPr>
          <p:nvPr/>
        </p:nvCxnSpPr>
        <p:spPr>
          <a:xfrm>
            <a:off x="2140430" y="4302650"/>
            <a:ext cx="1194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84"/>
          <p:cNvSpPr txBox="1"/>
          <p:nvPr/>
        </p:nvSpPr>
        <p:spPr>
          <a:xfrm>
            <a:off x="2174450" y="3991122"/>
            <a:ext cx="1125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Res. 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4" name="Google Shape;534;p84"/>
          <p:cNvSpPr/>
          <p:nvPr/>
        </p:nvSpPr>
        <p:spPr>
          <a:xfrm>
            <a:off x="6907579" y="4013000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5" name="Google Shape;535;p84"/>
          <p:cNvSpPr txBox="1"/>
          <p:nvPr/>
        </p:nvSpPr>
        <p:spPr>
          <a:xfrm>
            <a:off x="6963565" y="4085137"/>
            <a:ext cx="1546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Actor-Chain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36" name="Google Shape;536;p84"/>
          <p:cNvCxnSpPr>
            <a:stCxn id="529" idx="3"/>
            <a:endCxn id="534" idx="1"/>
          </p:cNvCxnSpPr>
          <p:nvPr/>
        </p:nvCxnSpPr>
        <p:spPr>
          <a:xfrm>
            <a:off x="5713975" y="4306700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84"/>
          <p:cNvSpPr txBox="1"/>
          <p:nvPr/>
        </p:nvSpPr>
        <p:spPr>
          <a:xfrm>
            <a:off x="5960074" y="4003172"/>
            <a:ext cx="701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2" name="Google Shape;532;p84"/>
          <p:cNvSpPr/>
          <p:nvPr/>
        </p:nvSpPr>
        <p:spPr>
          <a:xfrm>
            <a:off x="978830" y="4008950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8" name="Google Shape;538;p84"/>
          <p:cNvSpPr txBox="1"/>
          <p:nvPr/>
        </p:nvSpPr>
        <p:spPr>
          <a:xfrm>
            <a:off x="1099005" y="4073057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9" name="Google Shape;539;p84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sp>
        <p:nvSpPr>
          <p:cNvPr id="540" name="Google Shape;540;p84"/>
          <p:cNvSpPr txBox="1"/>
          <p:nvPr/>
        </p:nvSpPr>
        <p:spPr>
          <a:xfrm>
            <a:off x="610125" y="778205"/>
            <a:ext cx="7362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1. Notify lagging chain and broadcast request status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84"/>
          <p:cNvSpPr txBox="1"/>
          <p:nvPr/>
        </p:nvSpPr>
        <p:spPr>
          <a:xfrm>
            <a:off x="610125" y="2184239"/>
            <a:ext cx="71385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2. Identify missing blocks and request sync range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84"/>
          <p:cNvSpPr txBox="1"/>
          <p:nvPr/>
        </p:nvSpPr>
        <p:spPr>
          <a:xfrm>
            <a:off x="610125" y="3595250"/>
            <a:ext cx="7442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3. Process received blocks and dispatch to actor-chain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Notify lagging chain and broadcast request status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8" name="Google Shape;548;p85"/>
          <p:cNvSpPr txBox="1"/>
          <p:nvPr/>
        </p:nvSpPr>
        <p:spPr>
          <a:xfrm>
            <a:off x="291000" y="821250"/>
            <a:ext cx="42810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ErrFutureBlock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…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85"/>
          <p:cNvSpPr txBox="1"/>
          <p:nvPr/>
        </p:nvSpPr>
        <p:spPr>
          <a:xfrm>
            <a:off x="4897825" y="821250"/>
            <a:ext cx="35010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interface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Start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   Outgoing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&lt;-chan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SynchronizerMessage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incomingCh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resolveLagging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BroadcastMessage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{},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6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Identify missing blocks and request sync range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86"/>
          <p:cNvSpPr txBox="1"/>
          <p:nvPr/>
        </p:nvSpPr>
        <p:spPr>
          <a:xfrm>
            <a:off x="267050" y="790475"/>
            <a:ext cx="42381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6" name="Google Shape;556;p86"/>
          <p:cNvSpPr txBox="1"/>
          <p:nvPr/>
        </p:nvSpPr>
        <p:spPr>
          <a:xfrm>
            <a:off x="4681500" y="790475"/>
            <a:ext cx="40698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ResponseStatusMessage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GenesisBlockHash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bestPeer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findBestPeer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ourHeight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bestPeer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Process received blocks and dispatch to actor-chain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87"/>
          <p:cNvSpPr txBox="1"/>
          <p:nvPr/>
        </p:nvSpPr>
        <p:spPr>
          <a:xfrm>
            <a:off x="323125" y="670325"/>
            <a:ext cx="49353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3" name="Google Shape;563;p87"/>
          <p:cNvSpPr txBox="1"/>
          <p:nvPr/>
        </p:nvSpPr>
        <p:spPr>
          <a:xfrm>
            <a:off x="675650" y="3036475"/>
            <a:ext cx="76992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future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received_height=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chain lagging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105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0xaad4dae8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status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0x88a2ef29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0x552342cc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0xaa127c98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0x254e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0xbced2ced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0x06f1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0x69de1112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108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0x19b0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0xa29c1a9d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0x00fc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8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</a:t>
            </a:r>
            <a:r>
              <a:rPr lang="ko" sz="1800"/>
              <a:t>분기(Fork)와 재조정(Re-org)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탈중앙 P2P 블록체인 네트워크의 가장 본질적인 현상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문제</a:t>
            </a:r>
            <a:br>
              <a:rPr lang="ko" sz="1800"/>
            </a:br>
            <a:r>
              <a:rPr lang="ko" sz="1800"/>
              <a:t>1. Leader </a:t>
            </a:r>
            <a:r>
              <a:rPr lang="ko" sz="1800"/>
              <a:t>또는</a:t>
            </a:r>
            <a:r>
              <a:rPr lang="ko" sz="1800"/>
              <a:t> Proposer</a:t>
            </a:r>
            <a:r>
              <a:rPr lang="ko" sz="1800"/>
              <a:t>가 한 명이어도, 여러 이유로 체인 분기가 발생함</a:t>
            </a:r>
            <a:br>
              <a:rPr lang="ko" sz="1800"/>
            </a:br>
            <a:r>
              <a:rPr lang="ko" sz="1800"/>
              <a:t>2. </a:t>
            </a:r>
            <a:r>
              <a:rPr lang="ko" sz="1800"/>
              <a:t>두 갈래의 체인이 네트워크에 존재하게됨</a:t>
            </a:r>
            <a:endParaRPr sz="1600"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8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sp>
        <p:nvSpPr>
          <p:cNvPr id="578" name="Google Shape;578;p89"/>
          <p:cNvSpPr txBox="1"/>
          <p:nvPr>
            <p:ph idx="1" type="body"/>
          </p:nvPr>
        </p:nvSpPr>
        <p:spPr>
          <a:xfrm>
            <a:off x="674825" y="3941325"/>
            <a:ext cx="82233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45818E"/>
                </a:solidFill>
              </a:rPr>
              <a:t>“모든 분기된 체인은 유효한 체인이지만, 하나의 체인만 선택되어야한다.”</a:t>
            </a:r>
            <a:endParaRPr sz="1800"/>
          </a:p>
        </p:txBody>
      </p:sp>
      <p:pic>
        <p:nvPicPr>
          <p:cNvPr id="579" name="Google Shape;5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 title="Chain fork diagr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25" y="1853350"/>
            <a:ext cx="6552307" cy="2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90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87" name="Google Shape;58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90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5818E"/>
                </a:solidFill>
              </a:rPr>
              <a:t>“분기를 막는 것은 불가능하다.”</a:t>
            </a:r>
            <a:endParaRPr sz="1800">
              <a:solidFill>
                <a:srgbClr val="45818E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5818E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해결: 체인 재구성 (Re-org) &amp; 가장 긴 체인 규칙 (Longest Chain Rule)</a:t>
            </a:r>
            <a:br>
              <a:rPr lang="ko" sz="1800"/>
            </a:br>
            <a:r>
              <a:rPr lang="ko" sz="1800"/>
              <a:t>-&gt; 모든 Node는 더 길고 유효한 체인을 발견하면, 기존의 짧은 체인을 버리고 긴 체인으로 재구성한다. (Find fork point -&gt; Rollback -&gt; Sync)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1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두 개의 진실</a:t>
            </a:r>
            <a:endParaRPr/>
          </a:p>
        </p:txBody>
      </p:sp>
      <p:pic>
        <p:nvPicPr>
          <p:cNvPr id="595" name="Google Shape;5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525" y="139325"/>
            <a:ext cx="1757500" cy="1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91" title="스크린샷 2025-10-21 0003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75" y="1756725"/>
            <a:ext cx="6791824" cy="27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2"/>
          <p:cNvSpPr/>
          <p:nvPr/>
        </p:nvSpPr>
        <p:spPr>
          <a:xfrm>
            <a:off x="978830" y="1227075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92"/>
          <p:cNvSpPr txBox="1"/>
          <p:nvPr/>
        </p:nvSpPr>
        <p:spPr>
          <a:xfrm>
            <a:off x="1099005" y="1291182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92"/>
          <p:cNvSpPr/>
          <p:nvPr/>
        </p:nvSpPr>
        <p:spPr>
          <a:xfrm>
            <a:off x="3334275" y="1235175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92"/>
          <p:cNvSpPr txBox="1"/>
          <p:nvPr/>
        </p:nvSpPr>
        <p:spPr>
          <a:xfrm>
            <a:off x="3358275" y="1291175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5" name="Google Shape;605;p92"/>
          <p:cNvCxnSpPr>
            <a:stCxn id="601" idx="3"/>
            <a:endCxn id="603" idx="1"/>
          </p:cNvCxnSpPr>
          <p:nvPr/>
        </p:nvCxnSpPr>
        <p:spPr>
          <a:xfrm>
            <a:off x="2140430" y="1520775"/>
            <a:ext cx="11937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92"/>
          <p:cNvSpPr txBox="1"/>
          <p:nvPr/>
        </p:nvSpPr>
        <p:spPr>
          <a:xfrm>
            <a:off x="2363699" y="1213242"/>
            <a:ext cx="771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Notify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92"/>
          <p:cNvSpPr/>
          <p:nvPr/>
        </p:nvSpPr>
        <p:spPr>
          <a:xfrm>
            <a:off x="6907479" y="1235175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92"/>
          <p:cNvSpPr txBox="1"/>
          <p:nvPr/>
        </p:nvSpPr>
        <p:spPr>
          <a:xfrm>
            <a:off x="6987491" y="1299310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9" name="Google Shape;609;p92"/>
          <p:cNvCxnSpPr>
            <a:stCxn id="603" idx="3"/>
            <a:endCxn id="607" idx="1"/>
          </p:cNvCxnSpPr>
          <p:nvPr/>
        </p:nvCxnSpPr>
        <p:spPr>
          <a:xfrm>
            <a:off x="5713875" y="1528875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92"/>
          <p:cNvSpPr txBox="1"/>
          <p:nvPr/>
        </p:nvSpPr>
        <p:spPr>
          <a:xfrm>
            <a:off x="5673775" y="1222255"/>
            <a:ext cx="1401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Req. Headers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92"/>
          <p:cNvSpPr/>
          <p:nvPr/>
        </p:nvSpPr>
        <p:spPr>
          <a:xfrm>
            <a:off x="3334375" y="2626088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92"/>
          <p:cNvSpPr txBox="1"/>
          <p:nvPr/>
        </p:nvSpPr>
        <p:spPr>
          <a:xfrm>
            <a:off x="3358375" y="2682088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13" name="Google Shape;613;p92"/>
          <p:cNvCxnSpPr>
            <a:stCxn id="614" idx="3"/>
            <a:endCxn id="611" idx="1"/>
          </p:cNvCxnSpPr>
          <p:nvPr/>
        </p:nvCxnSpPr>
        <p:spPr>
          <a:xfrm>
            <a:off x="2140430" y="2915738"/>
            <a:ext cx="1194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92"/>
          <p:cNvSpPr/>
          <p:nvPr/>
        </p:nvSpPr>
        <p:spPr>
          <a:xfrm>
            <a:off x="6907579" y="2626088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92"/>
          <p:cNvSpPr txBox="1"/>
          <p:nvPr/>
        </p:nvSpPr>
        <p:spPr>
          <a:xfrm>
            <a:off x="6987591" y="2690223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17" name="Google Shape;617;p92"/>
          <p:cNvCxnSpPr>
            <a:stCxn id="611" idx="3"/>
            <a:endCxn id="615" idx="1"/>
          </p:cNvCxnSpPr>
          <p:nvPr/>
        </p:nvCxnSpPr>
        <p:spPr>
          <a:xfrm>
            <a:off x="5713975" y="2919788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92"/>
          <p:cNvSpPr txBox="1"/>
          <p:nvPr/>
        </p:nvSpPr>
        <p:spPr>
          <a:xfrm>
            <a:off x="5739725" y="2615252"/>
            <a:ext cx="1101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Req. 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92"/>
          <p:cNvSpPr/>
          <p:nvPr/>
        </p:nvSpPr>
        <p:spPr>
          <a:xfrm>
            <a:off x="978830" y="2622038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9" name="Google Shape;619;p92"/>
          <p:cNvSpPr txBox="1"/>
          <p:nvPr/>
        </p:nvSpPr>
        <p:spPr>
          <a:xfrm>
            <a:off x="1099005" y="2686144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92"/>
          <p:cNvSpPr/>
          <p:nvPr/>
        </p:nvSpPr>
        <p:spPr>
          <a:xfrm>
            <a:off x="3334375" y="4013000"/>
            <a:ext cx="2379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1" name="Google Shape;621;p92"/>
          <p:cNvSpPr txBox="1"/>
          <p:nvPr/>
        </p:nvSpPr>
        <p:spPr>
          <a:xfrm>
            <a:off x="3358375" y="4069000"/>
            <a:ext cx="2315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Actor-Synchronizer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2" name="Google Shape;622;p92"/>
          <p:cNvCxnSpPr>
            <a:stCxn id="623" idx="3"/>
            <a:endCxn id="620" idx="1"/>
          </p:cNvCxnSpPr>
          <p:nvPr/>
        </p:nvCxnSpPr>
        <p:spPr>
          <a:xfrm>
            <a:off x="2140430" y="4302650"/>
            <a:ext cx="11940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92"/>
          <p:cNvSpPr txBox="1"/>
          <p:nvPr/>
        </p:nvSpPr>
        <p:spPr>
          <a:xfrm>
            <a:off x="2174450" y="3986050"/>
            <a:ext cx="1125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Res. 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5" name="Google Shape;625;p92"/>
          <p:cNvSpPr/>
          <p:nvPr/>
        </p:nvSpPr>
        <p:spPr>
          <a:xfrm>
            <a:off x="6907579" y="4013000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92"/>
          <p:cNvSpPr txBox="1"/>
          <p:nvPr/>
        </p:nvSpPr>
        <p:spPr>
          <a:xfrm>
            <a:off x="6963565" y="4085137"/>
            <a:ext cx="1546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Actor-Chain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7" name="Google Shape;627;p92"/>
          <p:cNvCxnSpPr>
            <a:stCxn id="620" idx="3"/>
            <a:endCxn id="625" idx="1"/>
          </p:cNvCxnSpPr>
          <p:nvPr/>
        </p:nvCxnSpPr>
        <p:spPr>
          <a:xfrm>
            <a:off x="5713975" y="4306700"/>
            <a:ext cx="119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8" name="Google Shape;628;p92"/>
          <p:cNvSpPr txBox="1"/>
          <p:nvPr/>
        </p:nvSpPr>
        <p:spPr>
          <a:xfrm>
            <a:off x="5960074" y="3998100"/>
            <a:ext cx="701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Blocks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3" name="Google Shape;623;p92"/>
          <p:cNvSpPr/>
          <p:nvPr/>
        </p:nvSpPr>
        <p:spPr>
          <a:xfrm>
            <a:off x="978830" y="4008950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9" name="Google Shape;629;p92"/>
          <p:cNvSpPr txBox="1"/>
          <p:nvPr/>
        </p:nvSpPr>
        <p:spPr>
          <a:xfrm>
            <a:off x="1099005" y="4073057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0" name="Google Shape;630;p92"/>
          <p:cNvSpPr txBox="1"/>
          <p:nvPr>
            <p:ph idx="4294967295" type="ctrTitle"/>
          </p:nvPr>
        </p:nvSpPr>
        <p:spPr>
          <a:xfrm>
            <a:off x="193375" y="99475"/>
            <a:ext cx="56178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Synchronizer</a:t>
            </a:r>
            <a:endParaRPr/>
          </a:p>
        </p:txBody>
      </p:sp>
      <p:sp>
        <p:nvSpPr>
          <p:cNvPr id="631" name="Google Shape;631;p92"/>
          <p:cNvSpPr txBox="1"/>
          <p:nvPr/>
        </p:nvSpPr>
        <p:spPr>
          <a:xfrm>
            <a:off x="610125" y="788350"/>
            <a:ext cx="7362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1. Notify fork detection and direct request headers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2" name="Google Shape;632;p92"/>
          <p:cNvSpPr txBox="1"/>
          <p:nvPr/>
        </p:nvSpPr>
        <p:spPr>
          <a:xfrm>
            <a:off x="610125" y="2184250"/>
            <a:ext cx="7899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2. Identify fork point from headers and request sync range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3" name="Google Shape;633;p92"/>
          <p:cNvSpPr txBox="1"/>
          <p:nvPr/>
        </p:nvSpPr>
        <p:spPr>
          <a:xfrm>
            <a:off x="610125" y="3595250"/>
            <a:ext cx="7442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3. Process received blocks and dispatch to actor-chain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92"/>
          <p:cNvSpPr txBox="1"/>
          <p:nvPr/>
        </p:nvSpPr>
        <p:spPr>
          <a:xfrm>
            <a:off x="2120167" y="2618045"/>
            <a:ext cx="14013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Res. Headers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3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Notify fork detection and direct request headers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0" name="Google Shape;640;p93"/>
          <p:cNvSpPr txBox="1"/>
          <p:nvPr/>
        </p:nvSpPr>
        <p:spPr>
          <a:xfrm>
            <a:off x="659450" y="821250"/>
            <a:ext cx="42810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.(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_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nil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switch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errors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core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ErrUnknownParent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SynchronizerActionResolveFork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1" name="Google Shape;641;p93"/>
          <p:cNvSpPr txBox="1"/>
          <p:nvPr/>
        </p:nvSpPr>
        <p:spPr>
          <a:xfrm>
            <a:off x="5197450" y="821250"/>
            <a:ext cx="32871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incomingCh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resolveFork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679900" y="1633875"/>
            <a:ext cx="8239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ko" sz="1800"/>
              <a:t>블록체인 네트워크는 동시성 문제의 집합체</a:t>
            </a:r>
            <a:endParaRPr sz="5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수많은 노드들과 동시에 메세지를 주고받고, 동일한 상태를 공유하며, 하나의 진실에 합의해야 함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강력한 내장 패키지(</a:t>
            </a:r>
            <a:r>
              <a:rPr lang="ko" sz="1800">
                <a:solidFill>
                  <a:schemeClr val="dk1"/>
                </a:solidFill>
              </a:rPr>
              <a:t>net, crypto, sync</a:t>
            </a:r>
            <a:r>
              <a:rPr lang="ko" sz="1800"/>
              <a:t>) 만으로 밑바닥부터 핵심 기능 구현이 가능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goroutine과 channel이 문제를 해결할 완벽한 도구</a:t>
            </a:r>
            <a:endParaRPr sz="1800"/>
          </a:p>
        </p:txBody>
      </p:sp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9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Blockchain network in Golang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4"/>
          <p:cNvSpPr txBox="1"/>
          <p:nvPr/>
        </p:nvSpPr>
        <p:spPr>
          <a:xfrm>
            <a:off x="218975" y="237675"/>
            <a:ext cx="7354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Identify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fork point from headers and request sync range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7" name="Google Shape;647;p94"/>
          <p:cNvSpPr txBox="1"/>
          <p:nvPr/>
        </p:nvSpPr>
        <p:spPr>
          <a:xfrm>
            <a:off x="267050" y="790475"/>
            <a:ext cx="4238100" cy="30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msgType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MessageType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msgType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MessageGossipType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processGossipMessage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MessageSyncType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MessageConsensusType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processSyncMessage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RawMessage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SyncMessageCodec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Decode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Payload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8" name="Google Shape;648;p94"/>
          <p:cNvSpPr txBox="1"/>
          <p:nvPr/>
        </p:nvSpPr>
        <p:spPr>
          <a:xfrm>
            <a:off x="4505150" y="790475"/>
            <a:ext cx="4134000" cy="4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ResponseHeadersMessage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sort headers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PrevBlockHash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forkPoint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break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ChainActionRollback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GetCurrentHeight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req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RequestBlocksMessage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forkPoint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Count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msg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DirectedMessage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To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req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msg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5"/>
          <p:cNvSpPr txBox="1"/>
          <p:nvPr/>
        </p:nvSpPr>
        <p:spPr>
          <a:xfrm>
            <a:off x="218975" y="237675"/>
            <a:ext cx="69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Process received blocks and dispatch to actor-chain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4" name="Google Shape;654;p95"/>
          <p:cNvSpPr txBox="1"/>
          <p:nvPr/>
        </p:nvSpPr>
        <p:spPr>
          <a:xfrm>
            <a:off x="323125" y="670325"/>
            <a:ext cx="49353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ChainSynchronizer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types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ResponseBlocksMessage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sort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Slice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j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int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bool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Height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p95"/>
          <p:cNvSpPr txBox="1"/>
          <p:nvPr/>
        </p:nvSpPr>
        <p:spPr>
          <a:xfrm>
            <a:off x="684000" y="2942025"/>
            <a:ext cx="77760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err=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"process failed. received unknown parent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fork detected event"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network_height=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headers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"fork point detected"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forked-height=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"rolling back chain"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from=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to=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0xdd1088fc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0x080e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"remove block"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0x53cb1be6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0x1b3a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unit=Synchronizer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response blocks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peer_address=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0xbcc49a62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0x081b712f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0x1b9c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0x7d63ecda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0x06aa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0x294ddead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0x08b0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96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만장일치가 가능할까?</a:t>
            </a:r>
            <a:endParaRPr/>
          </a:p>
        </p:txBody>
      </p:sp>
      <p:sp>
        <p:nvSpPr>
          <p:cNvPr id="662" name="Google Shape;662;p96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목표: PBFT </a:t>
            </a:r>
            <a:r>
              <a:rPr lang="ko" sz="1800"/>
              <a:t>합의 알고리즘 적용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Hard-fork를 원천적으로 방지하고, ⅔ 이상의 정직한 Valiator 동의 확보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합의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Pre-Prepare(제안서, Propose): “내가 블록을 만들었어. 어때보여?”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Prepare(1차 동의서, Validate): “괜찮은데? 다른 애들 의견 들어보자”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Commit(최종 동의서, Commit): “다들 동의했으니 이걸로 결정하자”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663" name="Google Shape;66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0" y="194975"/>
            <a:ext cx="1336800" cy="1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7"/>
          <p:cNvSpPr/>
          <p:nvPr/>
        </p:nvSpPr>
        <p:spPr>
          <a:xfrm>
            <a:off x="923032" y="1227075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p97"/>
          <p:cNvSpPr txBox="1"/>
          <p:nvPr/>
        </p:nvSpPr>
        <p:spPr>
          <a:xfrm>
            <a:off x="1043207" y="1291182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97"/>
          <p:cNvSpPr/>
          <p:nvPr/>
        </p:nvSpPr>
        <p:spPr>
          <a:xfrm>
            <a:off x="3463828" y="1235175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1" name="Google Shape;671;p97"/>
          <p:cNvSpPr txBox="1"/>
          <p:nvPr/>
        </p:nvSpPr>
        <p:spPr>
          <a:xfrm>
            <a:off x="3510358" y="1300272"/>
            <a:ext cx="1922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72" name="Google Shape;672;p97"/>
          <p:cNvCxnSpPr>
            <a:stCxn id="668" idx="3"/>
            <a:endCxn id="670" idx="1"/>
          </p:cNvCxnSpPr>
          <p:nvPr/>
        </p:nvCxnSpPr>
        <p:spPr>
          <a:xfrm>
            <a:off x="2084632" y="1520775"/>
            <a:ext cx="13791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97"/>
          <p:cNvSpPr txBox="1"/>
          <p:nvPr/>
        </p:nvSpPr>
        <p:spPr>
          <a:xfrm>
            <a:off x="2195730" y="1203103"/>
            <a:ext cx="1161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Pre-Prepare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4" name="Google Shape;674;p97"/>
          <p:cNvSpPr/>
          <p:nvPr/>
        </p:nvSpPr>
        <p:spPr>
          <a:xfrm>
            <a:off x="6851682" y="1235175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97"/>
          <p:cNvSpPr txBox="1"/>
          <p:nvPr/>
        </p:nvSpPr>
        <p:spPr>
          <a:xfrm>
            <a:off x="6931694" y="1299310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76" name="Google Shape;676;p97"/>
          <p:cNvCxnSpPr>
            <a:stCxn id="670" idx="3"/>
            <a:endCxn id="674" idx="1"/>
          </p:cNvCxnSpPr>
          <p:nvPr/>
        </p:nvCxnSpPr>
        <p:spPr>
          <a:xfrm>
            <a:off x="5452828" y="1528875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97"/>
          <p:cNvSpPr txBox="1"/>
          <p:nvPr/>
        </p:nvSpPr>
        <p:spPr>
          <a:xfrm>
            <a:off x="5719570" y="1212108"/>
            <a:ext cx="8958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Prepare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8" name="Google Shape;678;p97"/>
          <p:cNvSpPr/>
          <p:nvPr/>
        </p:nvSpPr>
        <p:spPr>
          <a:xfrm>
            <a:off x="3463828" y="2631172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9" name="Google Shape;679;p97"/>
          <p:cNvSpPr txBox="1"/>
          <p:nvPr/>
        </p:nvSpPr>
        <p:spPr>
          <a:xfrm>
            <a:off x="3501995" y="2691848"/>
            <a:ext cx="194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80" name="Google Shape;680;p97"/>
          <p:cNvCxnSpPr>
            <a:stCxn id="681" idx="3"/>
            <a:endCxn id="678" idx="1"/>
          </p:cNvCxnSpPr>
          <p:nvPr/>
        </p:nvCxnSpPr>
        <p:spPr>
          <a:xfrm>
            <a:off x="2084632" y="2920810"/>
            <a:ext cx="1379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97"/>
          <p:cNvSpPr txBox="1"/>
          <p:nvPr/>
        </p:nvSpPr>
        <p:spPr>
          <a:xfrm>
            <a:off x="2347016" y="2611905"/>
            <a:ext cx="854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Prepare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3" name="Google Shape;683;p97"/>
          <p:cNvSpPr/>
          <p:nvPr/>
        </p:nvSpPr>
        <p:spPr>
          <a:xfrm>
            <a:off x="6851782" y="2631160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4" name="Google Shape;684;p97"/>
          <p:cNvSpPr txBox="1"/>
          <p:nvPr/>
        </p:nvSpPr>
        <p:spPr>
          <a:xfrm>
            <a:off x="6931794" y="2695295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85" name="Google Shape;685;p97"/>
          <p:cNvCxnSpPr>
            <a:stCxn id="678" idx="3"/>
            <a:endCxn id="683" idx="1"/>
          </p:cNvCxnSpPr>
          <p:nvPr/>
        </p:nvCxnSpPr>
        <p:spPr>
          <a:xfrm>
            <a:off x="5452828" y="2924872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97"/>
          <p:cNvSpPr txBox="1"/>
          <p:nvPr/>
        </p:nvSpPr>
        <p:spPr>
          <a:xfrm>
            <a:off x="5736057" y="2622855"/>
            <a:ext cx="832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Commit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1" name="Google Shape;681;p97"/>
          <p:cNvSpPr/>
          <p:nvPr/>
        </p:nvSpPr>
        <p:spPr>
          <a:xfrm>
            <a:off x="923032" y="2627110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7" name="Google Shape;687;p97"/>
          <p:cNvSpPr txBox="1"/>
          <p:nvPr/>
        </p:nvSpPr>
        <p:spPr>
          <a:xfrm>
            <a:off x="1043207" y="2691217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8" name="Google Shape;688;p97"/>
          <p:cNvSpPr/>
          <p:nvPr/>
        </p:nvSpPr>
        <p:spPr>
          <a:xfrm>
            <a:off x="3463978" y="4013000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9" name="Google Shape;689;p97"/>
          <p:cNvSpPr txBox="1"/>
          <p:nvPr/>
        </p:nvSpPr>
        <p:spPr>
          <a:xfrm>
            <a:off x="3510203" y="4068545"/>
            <a:ext cx="189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90" name="Google Shape;690;p97"/>
          <p:cNvCxnSpPr>
            <a:stCxn id="691" idx="3"/>
            <a:endCxn id="688" idx="1"/>
          </p:cNvCxnSpPr>
          <p:nvPr/>
        </p:nvCxnSpPr>
        <p:spPr>
          <a:xfrm>
            <a:off x="2084632" y="4302650"/>
            <a:ext cx="1379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97"/>
          <p:cNvSpPr txBox="1"/>
          <p:nvPr/>
        </p:nvSpPr>
        <p:spPr>
          <a:xfrm>
            <a:off x="2347090" y="4010550"/>
            <a:ext cx="854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Commit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97"/>
          <p:cNvSpPr/>
          <p:nvPr/>
        </p:nvSpPr>
        <p:spPr>
          <a:xfrm>
            <a:off x="6851782" y="4013000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97"/>
          <p:cNvSpPr txBox="1"/>
          <p:nvPr/>
        </p:nvSpPr>
        <p:spPr>
          <a:xfrm>
            <a:off x="6907768" y="4085137"/>
            <a:ext cx="1546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Actor-Chain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95" name="Google Shape;695;p97"/>
          <p:cNvCxnSpPr>
            <a:stCxn id="688" idx="3"/>
            <a:endCxn id="693" idx="1"/>
          </p:cNvCxnSpPr>
          <p:nvPr/>
        </p:nvCxnSpPr>
        <p:spPr>
          <a:xfrm>
            <a:off x="5452978" y="4306700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97"/>
          <p:cNvSpPr txBox="1"/>
          <p:nvPr/>
        </p:nvSpPr>
        <p:spPr>
          <a:xfrm>
            <a:off x="5829677" y="4001767"/>
            <a:ext cx="701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Block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1" name="Google Shape;691;p97"/>
          <p:cNvSpPr/>
          <p:nvPr/>
        </p:nvSpPr>
        <p:spPr>
          <a:xfrm>
            <a:off x="923032" y="4008950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97"/>
          <p:cNvSpPr txBox="1"/>
          <p:nvPr/>
        </p:nvSpPr>
        <p:spPr>
          <a:xfrm>
            <a:off x="1043207" y="4073057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8" name="Google Shape;698;p97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sp>
        <p:nvSpPr>
          <p:cNvPr id="699" name="Google Shape;699;p97"/>
          <p:cNvSpPr txBox="1"/>
          <p:nvPr/>
        </p:nvSpPr>
        <p:spPr>
          <a:xfrm>
            <a:off x="554328" y="778200"/>
            <a:ext cx="75768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1. Initialize engine and broadcast Prepare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0" name="Google Shape;700;p97"/>
          <p:cNvSpPr txBox="1"/>
          <p:nvPr/>
        </p:nvSpPr>
        <p:spPr>
          <a:xfrm>
            <a:off x="554328" y="2189322"/>
            <a:ext cx="7820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2. If 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Prepare is received from 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⅔+, then broadcast Commit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1" name="Google Shape;701;p97"/>
          <p:cNvSpPr txBox="1"/>
          <p:nvPr/>
        </p:nvSpPr>
        <p:spPr>
          <a:xfrm>
            <a:off x="554328" y="3595250"/>
            <a:ext cx="7744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If Commit is received from ⅔+, then</a:t>
            </a:r>
            <a:r>
              <a:rPr lang="ko" sz="1800">
                <a:latin typeface="Lexend"/>
                <a:ea typeface="Lexend"/>
                <a:cs typeface="Lexend"/>
                <a:sym typeface="Lexend"/>
              </a:rPr>
              <a:t> finalize consensus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8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Initialize engine and broadcast prepare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7" name="Google Shape;707;p98"/>
          <p:cNvSpPr txBox="1"/>
          <p:nvPr/>
        </p:nvSpPr>
        <p:spPr>
          <a:xfrm>
            <a:off x="1151475" y="1280850"/>
            <a:ext cx="2434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1: Pre-Prepare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&lt;PRE-PREPARE,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n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// d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block.Block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8" name="Google Shape;708;p98"/>
          <p:cNvSpPr txBox="1"/>
          <p:nvPr/>
        </p:nvSpPr>
        <p:spPr>
          <a:xfrm>
            <a:off x="4174675" y="1280850"/>
            <a:ext cx="42000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ko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e.block = ppm.Block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pm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9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If received ⅔+ prepare then, broadcast prepare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4" name="Google Shape;714;p99"/>
          <p:cNvSpPr txBox="1"/>
          <p:nvPr/>
        </p:nvSpPr>
        <p:spPr>
          <a:xfrm>
            <a:off x="1334075" y="10018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2: Prepare-Vote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&lt;PREPARE,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" name="Google Shape;715;p99"/>
          <p:cNvSpPr txBox="1"/>
          <p:nvPr/>
        </p:nvSpPr>
        <p:spPr>
          <a:xfrm>
            <a:off x="4225375" y="1001850"/>
            <a:ext cx="44130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pm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0"/>
          <p:cNvSpPr txBox="1"/>
          <p:nvPr/>
        </p:nvSpPr>
        <p:spPr>
          <a:xfrm>
            <a:off x="218975" y="237675"/>
            <a:ext cx="6834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</a:t>
            </a: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If received ⅔+ commit then, finalize consensus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1" name="Google Shape;721;p100"/>
          <p:cNvSpPr txBox="1"/>
          <p:nvPr/>
        </p:nvSpPr>
        <p:spPr>
          <a:xfrm>
            <a:off x="1334075" y="1001850"/>
            <a:ext cx="22218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Phase 3: Commit-Vote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&lt;COMMIT, v, n, d, m&gt;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PbftCommitMessage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block_hash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2" name="Google Shape;722;p100"/>
          <p:cNvSpPr txBox="1"/>
          <p:nvPr/>
        </p:nvSpPr>
        <p:spPr>
          <a:xfrm>
            <a:off x="4225375" y="1001850"/>
            <a:ext cx="3834900" cy="3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cm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PbftCommitMessage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ProcessConsensusMessage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 !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BlockHash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return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go 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 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gossip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from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&amp;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ChainActionAddBlock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go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Send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finalize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1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8" name="Google Shape;728;p101"/>
          <p:cNvSpPr txBox="1"/>
          <p:nvPr/>
        </p:nvSpPr>
        <p:spPr>
          <a:xfrm>
            <a:off x="441325" y="838700"/>
            <a:ext cx="8349300" cy="3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Proposal  →  Prepare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... 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 →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Commit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Votes 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... 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↓              ↓                                ↓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start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prepared                      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committed +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finalized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unit=Server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proposal message"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"start consensus engine"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state=Idle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0x9d7ccf3a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state=PrePrepared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0x8564766e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prepare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0x2536739a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state=Prepared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0xa04889c4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0x4ff64aeb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commit vote"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0x43db764b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"changed state"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state=Comitted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"block committed and sealed"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proposal_height=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unit=Chain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"verification succeeded. new block added"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hash=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0xb01bd3f6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height=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weight=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0x05f3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"finalized consensus"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state=Finalized view=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10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000">
              <a:solidFill>
                <a:srgbClr val="F4B4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02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갈라지거나 합의하거나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만장일치가 가능할까?</a:t>
            </a:r>
            <a:endParaRPr/>
          </a:p>
        </p:txBody>
      </p:sp>
      <p:sp>
        <p:nvSpPr>
          <p:cNvPr id="735" name="Google Shape;735;p102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문제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리더가 백업 노드들에게 메시지를 제때 전파하지 못한 경우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리더가 잘못된 정보를 전파, 합의를 방해하는 등의 경우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리더 교체 프로세스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1. View-Change(리더 교체안): “리더가 이상하다? 너네도 그래?”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2. NewView(리더 선정): “이번에는 내가 리더야. 다시 시작하자”</a:t>
            </a:r>
            <a:br>
              <a:rPr lang="ko" sz="1800">
                <a:solidFill>
                  <a:schemeClr val="dk1"/>
                </a:solidFill>
              </a:rPr>
            </a:br>
            <a:r>
              <a:rPr lang="ko" sz="1800">
                <a:solidFill>
                  <a:schemeClr val="dk1"/>
                </a:solidFill>
              </a:rPr>
              <a:t>3. 합의 프로세스 재시작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36" name="Google Shape;73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0" y="194975"/>
            <a:ext cx="1336800" cy="1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3"/>
          <p:cNvSpPr/>
          <p:nvPr/>
        </p:nvSpPr>
        <p:spPr>
          <a:xfrm>
            <a:off x="3274520" y="1219950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2" name="Google Shape;742;p103"/>
          <p:cNvSpPr txBox="1"/>
          <p:nvPr/>
        </p:nvSpPr>
        <p:spPr>
          <a:xfrm>
            <a:off x="3321050" y="1285047"/>
            <a:ext cx="19221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103"/>
          <p:cNvSpPr/>
          <p:nvPr/>
        </p:nvSpPr>
        <p:spPr>
          <a:xfrm>
            <a:off x="6662374" y="1219950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4" name="Google Shape;744;p103"/>
          <p:cNvSpPr txBox="1"/>
          <p:nvPr/>
        </p:nvSpPr>
        <p:spPr>
          <a:xfrm>
            <a:off x="6742386" y="1284085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5" name="Google Shape;745;p103"/>
          <p:cNvCxnSpPr>
            <a:stCxn id="741" idx="3"/>
            <a:endCxn id="743" idx="1"/>
          </p:cNvCxnSpPr>
          <p:nvPr/>
        </p:nvCxnSpPr>
        <p:spPr>
          <a:xfrm>
            <a:off x="5263520" y="1513650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6" name="Google Shape;746;p103"/>
          <p:cNvSpPr txBox="1"/>
          <p:nvPr/>
        </p:nvSpPr>
        <p:spPr>
          <a:xfrm>
            <a:off x="5318246" y="1189107"/>
            <a:ext cx="12690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View-Change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7" name="Google Shape;747;p103"/>
          <p:cNvSpPr/>
          <p:nvPr/>
        </p:nvSpPr>
        <p:spPr>
          <a:xfrm>
            <a:off x="3274520" y="2610875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8" name="Google Shape;748;p103"/>
          <p:cNvSpPr txBox="1"/>
          <p:nvPr/>
        </p:nvSpPr>
        <p:spPr>
          <a:xfrm>
            <a:off x="3312688" y="2671550"/>
            <a:ext cx="19458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49" name="Google Shape;749;p103"/>
          <p:cNvCxnSpPr>
            <a:stCxn id="750" idx="3"/>
            <a:endCxn id="747" idx="1"/>
          </p:cNvCxnSpPr>
          <p:nvPr/>
        </p:nvCxnSpPr>
        <p:spPr>
          <a:xfrm>
            <a:off x="1895325" y="2900513"/>
            <a:ext cx="1379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103"/>
          <p:cNvSpPr txBox="1"/>
          <p:nvPr/>
        </p:nvSpPr>
        <p:spPr>
          <a:xfrm>
            <a:off x="1917545" y="2602550"/>
            <a:ext cx="12690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View-Change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103"/>
          <p:cNvSpPr/>
          <p:nvPr/>
        </p:nvSpPr>
        <p:spPr>
          <a:xfrm>
            <a:off x="6662474" y="2610863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103"/>
          <p:cNvSpPr txBox="1"/>
          <p:nvPr/>
        </p:nvSpPr>
        <p:spPr>
          <a:xfrm>
            <a:off x="6742486" y="2674998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54" name="Google Shape;754;p103"/>
          <p:cNvCxnSpPr>
            <a:stCxn id="747" idx="3"/>
            <a:endCxn id="752" idx="1"/>
          </p:cNvCxnSpPr>
          <p:nvPr/>
        </p:nvCxnSpPr>
        <p:spPr>
          <a:xfrm>
            <a:off x="5263520" y="2904575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103"/>
          <p:cNvSpPr txBox="1"/>
          <p:nvPr/>
        </p:nvSpPr>
        <p:spPr>
          <a:xfrm>
            <a:off x="5470433" y="2602550"/>
            <a:ext cx="10662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NewView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0" name="Google Shape;750;p103"/>
          <p:cNvSpPr/>
          <p:nvPr/>
        </p:nvSpPr>
        <p:spPr>
          <a:xfrm>
            <a:off x="733725" y="2606813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6" name="Google Shape;756;p103"/>
          <p:cNvSpPr txBox="1"/>
          <p:nvPr/>
        </p:nvSpPr>
        <p:spPr>
          <a:xfrm>
            <a:off x="853900" y="2670919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7" name="Google Shape;757;p103"/>
          <p:cNvSpPr/>
          <p:nvPr/>
        </p:nvSpPr>
        <p:spPr>
          <a:xfrm>
            <a:off x="3274670" y="3997775"/>
            <a:ext cx="19890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8" name="Google Shape;758;p103"/>
          <p:cNvSpPr txBox="1"/>
          <p:nvPr/>
        </p:nvSpPr>
        <p:spPr>
          <a:xfrm>
            <a:off x="3320895" y="4053320"/>
            <a:ext cx="1896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Actor-CsEngine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59" name="Google Shape;759;p103"/>
          <p:cNvCxnSpPr>
            <a:stCxn id="760" idx="3"/>
            <a:endCxn id="757" idx="1"/>
          </p:cNvCxnSpPr>
          <p:nvPr/>
        </p:nvCxnSpPr>
        <p:spPr>
          <a:xfrm>
            <a:off x="1895325" y="4287425"/>
            <a:ext cx="13794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1" name="Google Shape;761;p103"/>
          <p:cNvSpPr txBox="1"/>
          <p:nvPr/>
        </p:nvSpPr>
        <p:spPr>
          <a:xfrm>
            <a:off x="2074696" y="3995325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NewView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6662474" y="3997775"/>
            <a:ext cx="16263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3" name="Google Shape;763;p103"/>
          <p:cNvSpPr txBox="1"/>
          <p:nvPr/>
        </p:nvSpPr>
        <p:spPr>
          <a:xfrm>
            <a:off x="6753977" y="4059755"/>
            <a:ext cx="1482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Actor-Node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64" name="Google Shape;764;p103"/>
          <p:cNvCxnSpPr>
            <a:stCxn id="757" idx="3"/>
            <a:endCxn id="762" idx="1"/>
          </p:cNvCxnSpPr>
          <p:nvPr/>
        </p:nvCxnSpPr>
        <p:spPr>
          <a:xfrm>
            <a:off x="5263670" y="4291475"/>
            <a:ext cx="139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103"/>
          <p:cNvSpPr txBox="1"/>
          <p:nvPr/>
        </p:nvSpPr>
        <p:spPr>
          <a:xfrm>
            <a:off x="5346395" y="3986550"/>
            <a:ext cx="1161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exend"/>
                <a:ea typeface="Lexend"/>
                <a:cs typeface="Lexend"/>
                <a:sym typeface="Lexend"/>
              </a:rPr>
              <a:t>Pre-Prepare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0" name="Google Shape;760;p103"/>
          <p:cNvSpPr/>
          <p:nvPr/>
        </p:nvSpPr>
        <p:spPr>
          <a:xfrm>
            <a:off x="733725" y="3993725"/>
            <a:ext cx="1161600" cy="58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6" name="Google Shape;766;p103"/>
          <p:cNvSpPr txBox="1"/>
          <p:nvPr/>
        </p:nvSpPr>
        <p:spPr>
          <a:xfrm>
            <a:off x="853900" y="4057832"/>
            <a:ext cx="9375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7" name="Google Shape;767;p103"/>
          <p:cNvSpPr txBox="1"/>
          <p:nvPr>
            <p:ph idx="4294967295" type="ctrTitle"/>
          </p:nvPr>
        </p:nvSpPr>
        <p:spPr>
          <a:xfrm>
            <a:off x="193375" y="99475"/>
            <a:ext cx="7902300" cy="456900"/>
          </a:xfrm>
          <a:prstGeom prst="rect">
            <a:avLst/>
          </a:prstGeom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Actor-Based ConsensusEngine</a:t>
            </a:r>
            <a:endParaRPr/>
          </a:p>
        </p:txBody>
      </p:sp>
      <p:sp>
        <p:nvSpPr>
          <p:cNvPr id="768" name="Google Shape;768;p103"/>
          <p:cNvSpPr txBox="1"/>
          <p:nvPr/>
        </p:nvSpPr>
        <p:spPr>
          <a:xfrm>
            <a:off x="365020" y="762975"/>
            <a:ext cx="7899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1. If detect leader’s failure, then broadcast ViewChange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9" name="Google Shape;769;p103"/>
          <p:cNvSpPr txBox="1"/>
          <p:nvPr/>
        </p:nvSpPr>
        <p:spPr>
          <a:xfrm>
            <a:off x="365020" y="2169025"/>
            <a:ext cx="8511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2. </a:t>
            </a:r>
            <a:r>
              <a:rPr lang="ko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If ViewChange is received from ⅔+, then broadcast NewView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Google Shape;770;p103"/>
          <p:cNvSpPr txBox="1"/>
          <p:nvPr/>
        </p:nvSpPr>
        <p:spPr>
          <a:xfrm>
            <a:off x="365020" y="3580025"/>
            <a:ext cx="7442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Phase 3. If received NewView, then resume consensus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 txBox="1"/>
          <p:nvPr/>
        </p:nvSpPr>
        <p:spPr>
          <a:xfrm>
            <a:off x="3702950" y="287040"/>
            <a:ext cx="48492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close of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29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github.com/bc-mod-network/network.(Peer).Close(...)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panic: send on closed channel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goroutine 125 [running]: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bc-mod-network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/network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.(Peer)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.Send(...)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50" title="[Gopher] 패닉.png"/>
          <p:cNvPicPr preferRelativeResize="0"/>
          <p:nvPr/>
        </p:nvPicPr>
        <p:blipFill rotWithShape="1">
          <a:blip r:embed="rId3">
            <a:alphaModFix/>
          </a:blip>
          <a:srcRect b="10847" l="0" r="0" t="7652"/>
          <a:stretch/>
        </p:blipFill>
        <p:spPr>
          <a:xfrm>
            <a:off x="974125" y="598560"/>
            <a:ext cx="1836025" cy="149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50"/>
          <p:cNvCxnSpPr/>
          <p:nvPr/>
        </p:nvCxnSpPr>
        <p:spPr>
          <a:xfrm flipH="1" rot="10800000">
            <a:off x="456550" y="2333415"/>
            <a:ext cx="8151600" cy="3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50"/>
          <p:cNvSpPr txBox="1"/>
          <p:nvPr/>
        </p:nvSpPr>
        <p:spPr>
          <a:xfrm>
            <a:off x="3702950" y="2495865"/>
            <a:ext cx="4773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rgbClr val="FFD966"/>
                </a:solidFill>
                <a:latin typeface="Roboto Mono"/>
                <a:ea typeface="Roboto Mono"/>
                <a:cs typeface="Roboto Mono"/>
                <a:sym typeface="Roboto Mono"/>
              </a:rPr>
              <a:t>WARNING: DATA RACE</a:t>
            </a:r>
            <a:endParaRPr sz="1000" u="sng">
              <a:solidFill>
                <a:srgbClr val="FFD9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==================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goroutine 54: close(channel)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Write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54: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runtime.closechan()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(ConsensusEngine).StopEngine()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goroutine 762: channel &lt;- message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Previous read</a:t>
            </a: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at 0x... by goroutine 762: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ko" sz="10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runtime.chansend()</a:t>
            </a:r>
            <a:endParaRPr sz="1000">
              <a:solidFill>
                <a:srgbClr val="FF8A6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(ConsensusEngine).</a:t>
            </a:r>
            <a:r>
              <a:rPr lang="ko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HandleMessage()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7" name="Google Shape;267;p50" title="[Gopher] DATA RACE BLACK BACKGROUND.png"/>
          <p:cNvPicPr preferRelativeResize="0"/>
          <p:nvPr/>
        </p:nvPicPr>
        <p:blipFill rotWithShape="1">
          <a:blip r:embed="rId4">
            <a:alphaModFix/>
          </a:blip>
          <a:srcRect b="13267" l="10784" r="9743" t="15970"/>
          <a:stretch/>
        </p:blipFill>
        <p:spPr>
          <a:xfrm>
            <a:off x="974125" y="3006475"/>
            <a:ext cx="1836024" cy="16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0"/>
          <p:cNvSpPr txBox="1"/>
          <p:nvPr/>
        </p:nvSpPr>
        <p:spPr>
          <a:xfrm>
            <a:off x="1510586" y="253625"/>
            <a:ext cx="813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runtime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9" name="Google Shape;269;p50"/>
          <p:cNvSpPr txBox="1"/>
          <p:nvPr/>
        </p:nvSpPr>
        <p:spPr>
          <a:xfrm>
            <a:off x="1461025" y="2697075"/>
            <a:ext cx="1064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test -race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4"/>
          <p:cNvSpPr txBox="1"/>
          <p:nvPr/>
        </p:nvSpPr>
        <p:spPr>
          <a:xfrm>
            <a:off x="218975" y="237675"/>
            <a:ext cx="7623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1. If detect leader’s failure, then broadcast ViewChange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6" name="Google Shape;776;p104"/>
          <p:cNvSpPr txBox="1"/>
          <p:nvPr/>
        </p:nvSpPr>
        <p:spPr>
          <a:xfrm>
            <a:off x="825975" y="1359400"/>
            <a:ext cx="34644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timer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NewTimer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viewChangeTimeout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defer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select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    case 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timer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startViewChange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7" name="Google Shape;777;p104"/>
          <p:cNvSpPr txBox="1"/>
          <p:nvPr/>
        </p:nvSpPr>
        <p:spPr>
          <a:xfrm>
            <a:off x="4498425" y="1359400"/>
            <a:ext cx="38196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startViewChange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newView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vcm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5"/>
          <p:cNvSpPr txBox="1"/>
          <p:nvPr/>
        </p:nvSpPr>
        <p:spPr>
          <a:xfrm>
            <a:off x="218975" y="237675"/>
            <a:ext cx="8064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2. If ViewChange is received from ⅔+, then broadcast NewView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3" name="Google Shape;783;p105"/>
          <p:cNvSpPr txBox="1"/>
          <p:nvPr/>
        </p:nvSpPr>
        <p:spPr>
          <a:xfrm>
            <a:off x="699150" y="1055075"/>
            <a:ext cx="34341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&lt;View-Change, v+1, n, d, P, C&gt;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PbftViewChangeMessage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new_view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v+1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repeated PbftPrepareMessage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P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repeated PbftCommitMessage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7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C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4" name="Google Shape;784;p105"/>
          <p:cNvSpPr txBox="1"/>
          <p:nvPr/>
        </p:nvSpPr>
        <p:spPr>
          <a:xfrm>
            <a:off x="4133250" y="1055075"/>
            <a:ext cx="4707300" cy="30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vcm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PbftViewChangeMessage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leader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GetLeader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our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Address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our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Equal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leader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&amp;&amp;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&gt;=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quorum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nvm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NewPbftNewViewMessage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sequence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PublicKey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(),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    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nvm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outgoingCh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&lt;-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nvm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6"/>
          <p:cNvSpPr txBox="1"/>
          <p:nvPr/>
        </p:nvSpPr>
        <p:spPr>
          <a:xfrm>
            <a:off x="218975" y="237675"/>
            <a:ext cx="8064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3. If received NewView, then resume consensus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0" name="Google Shape;790;p106"/>
          <p:cNvSpPr txBox="1"/>
          <p:nvPr/>
        </p:nvSpPr>
        <p:spPr>
          <a:xfrm>
            <a:off x="699150" y="1055075"/>
            <a:ext cx="34341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&lt;View-Change, v+1, n, d, V, O&gt;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message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PbftNewViewMessage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new_view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1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v+1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uint64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2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n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digest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public_key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4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bytes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signature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5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// d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repeated PbftViewChangeMessage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vcms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6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// V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PbftPrePrepareMessage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ppm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 7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// O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1" name="Google Shape;791;p106"/>
          <p:cNvSpPr txBox="1"/>
          <p:nvPr/>
        </p:nvSpPr>
        <p:spPr>
          <a:xfrm>
            <a:off x="4457850" y="1055075"/>
            <a:ext cx="39870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func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e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PbftConsensusEngine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 handleNewViewMessage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    nvm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PbftNewViewMessage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    for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vcm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:= range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ViewChangeMessages 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_ </a:t>
            </a:r>
            <a:r>
              <a:rPr lang="ko" sz="9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validator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Verify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vcm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NewView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prepareVotes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commitVotes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viewChangeVotes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handlePrePrepareMessage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PrePrepareMessage</a:t>
            </a: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solidFill>
                <a:srgbClr val="A3A3A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7"/>
          <p:cNvSpPr txBox="1"/>
          <p:nvPr/>
        </p:nvSpPr>
        <p:spPr>
          <a:xfrm>
            <a:off x="218975" y="237675"/>
            <a:ext cx="1683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Total Process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97" name="Google Shape;797;p107"/>
          <p:cNvSpPr txBox="1"/>
          <p:nvPr/>
        </p:nvSpPr>
        <p:spPr>
          <a:xfrm>
            <a:off x="382050" y="1455800"/>
            <a:ext cx="83799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"view(1) consensus-timeout. start view change"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0x7e1539d0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0xaa11e49e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view-change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0xfffacf02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vote_count=(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 new_view=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"updated view"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unit=ConsensusEngine msg=</a:t>
            </a:r>
            <a:r>
              <a:rPr lang="ko" sz="9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"received pre-prepare vote"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address=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0xa0662766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view=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sequence=</a:t>
            </a:r>
            <a:r>
              <a:rPr lang="ko" sz="9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55</a:t>
            </a:r>
            <a:endParaRPr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8"/>
          <p:cNvSpPr txBox="1"/>
          <p:nvPr>
            <p:ph type="title"/>
          </p:nvPr>
        </p:nvSpPr>
        <p:spPr>
          <a:xfrm>
            <a:off x="1478025" y="1319462"/>
            <a:ext cx="60222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ko" sz="3500"/>
              <a:t>마무리</a:t>
            </a:r>
            <a:br>
              <a:rPr lang="ko" sz="3500"/>
            </a:br>
            <a:r>
              <a:rPr b="0" lang="ko" sz="1800">
                <a:solidFill>
                  <a:schemeClr val="dk1"/>
                </a:solidFill>
              </a:rPr>
              <a:t>맨 땅에 헤딩하며 배운 것들</a:t>
            </a:r>
            <a:endParaRPr sz="3500"/>
          </a:p>
        </p:txBody>
      </p:sp>
      <p:sp>
        <p:nvSpPr>
          <p:cNvPr id="803" name="Google Shape;803;p108"/>
          <p:cNvSpPr txBox="1"/>
          <p:nvPr/>
        </p:nvSpPr>
        <p:spPr>
          <a:xfrm>
            <a:off x="1478025" y="2774325"/>
            <a:ext cx="4545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완벽한 코드는 없었다.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exend"/>
              <a:buChar char="●"/>
            </a:pPr>
            <a:r>
              <a:rPr lang="ko" sz="1900">
                <a:latin typeface="Lexend"/>
                <a:ea typeface="Lexend"/>
                <a:cs typeface="Lexend"/>
                <a:sym typeface="Lexend"/>
              </a:rPr>
              <a:t>맨</a:t>
            </a:r>
            <a:r>
              <a:rPr lang="ko" sz="1900">
                <a:latin typeface="Lexend"/>
                <a:ea typeface="Lexend"/>
                <a:cs typeface="Lexend"/>
                <a:sym typeface="Lexend"/>
              </a:rPr>
              <a:t> 땅은 생각보다 단단했다.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09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마무리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완벽한 코드는 없었다.</a:t>
            </a:r>
            <a:endParaRPr/>
          </a:p>
        </p:txBody>
      </p:sp>
      <p:sp>
        <p:nvSpPr>
          <p:cNvPr id="810" name="Google Shape;810;p109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이론보다 ‘동작’을 믿게 됐다.</a:t>
            </a:r>
            <a:br>
              <a:rPr lang="ko" sz="1800"/>
            </a:br>
            <a:r>
              <a:rPr lang="ko" sz="1800"/>
              <a:t>- 합의는 수식이 아니라, 불완전한 노드들의 신뢰 과정이었다.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버그는 단순한 오류가 아니었다.</a:t>
            </a:r>
            <a:br>
              <a:rPr lang="ko" sz="1800"/>
            </a:br>
            <a:r>
              <a:rPr lang="ko" sz="1800"/>
              <a:t>- 결국 시스템이 두려워하는 걸 알려주는 방식이었다.</a:t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0"/>
          <p:cNvSpPr txBox="1"/>
          <p:nvPr>
            <p:ph type="title"/>
          </p:nvPr>
        </p:nvSpPr>
        <p:spPr>
          <a:xfrm>
            <a:off x="571100" y="419725"/>
            <a:ext cx="5405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3000"/>
              <a:t>마무리</a:t>
            </a:r>
            <a:br>
              <a:rPr lang="ko"/>
            </a:br>
            <a:r>
              <a:rPr b="0" lang="ko" sz="2000">
                <a:solidFill>
                  <a:srgbClr val="45818E"/>
                </a:solidFill>
              </a:rPr>
              <a:t>맨 땅은 생각보다 단단했다.</a:t>
            </a:r>
            <a:endParaRPr/>
          </a:p>
        </p:txBody>
      </p:sp>
      <p:sp>
        <p:nvSpPr>
          <p:cNvPr id="817" name="Google Shape;817;p110"/>
          <p:cNvSpPr txBox="1"/>
          <p:nvPr>
            <p:ph idx="1" type="body"/>
          </p:nvPr>
        </p:nvSpPr>
        <p:spPr>
          <a:xfrm>
            <a:off x="679900" y="1635000"/>
            <a:ext cx="82233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/>
              <a:t>헤딩할수록 머리가 아니라, 사고방식이 단단해졌다.</a:t>
            </a:r>
            <a:endParaRPr sz="18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Go의 goroutine, P2P, PBFT 등 모든 기술보다 중요했던 것이 있었다.</a:t>
            </a:r>
            <a:br>
              <a:rPr lang="ko" sz="1800"/>
            </a:br>
            <a:r>
              <a:rPr lang="ko" sz="1800"/>
              <a:t>- ‘끝까지 부딪혀보는 용기’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1"/>
          <p:cNvSpPr txBox="1"/>
          <p:nvPr>
            <p:ph type="title"/>
          </p:nvPr>
        </p:nvSpPr>
        <p:spPr>
          <a:xfrm>
            <a:off x="1671750" y="2490275"/>
            <a:ext cx="58005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 sz="2200"/>
              <a:t>“신뢰를 직접 구현하며 배운 성장의 기록입니다.”</a:t>
            </a:r>
            <a:endParaRPr sz="2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2"/>
          <p:cNvSpPr txBox="1"/>
          <p:nvPr>
            <p:ph type="title"/>
          </p:nvPr>
        </p:nvSpPr>
        <p:spPr>
          <a:xfrm>
            <a:off x="1640164" y="1942463"/>
            <a:ext cx="56658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8575" spcFirstLastPara="1" rIns="6857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"/>
              <a:t>Thank you!</a:t>
            </a:r>
            <a:endParaRPr/>
          </a:p>
        </p:txBody>
      </p:sp>
      <p:sp>
        <p:nvSpPr>
          <p:cNvPr id="829" name="Google Shape;829;p112"/>
          <p:cNvSpPr txBox="1"/>
          <p:nvPr/>
        </p:nvSpPr>
        <p:spPr>
          <a:xfrm>
            <a:off x="4154350" y="4194950"/>
            <a:ext cx="4859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Lexend"/>
                <a:ea typeface="Lexend"/>
                <a:cs typeface="Lexend"/>
                <a:sym typeface="Lexend"/>
              </a:rPr>
              <a:t>컨택 &amp; 발표자료 Github 주소 위치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/>
          <p:nvPr>
            <p:ph idx="1" type="body"/>
          </p:nvPr>
        </p:nvSpPr>
        <p:spPr>
          <a:xfrm>
            <a:off x="1096400" y="1625825"/>
            <a:ext cx="7384800" cy="30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Go concurrency는 강력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Race condition를 피하기 어려움</a:t>
            </a:r>
            <a:br>
              <a:rPr lang="ko" sz="1800"/>
            </a:br>
            <a:r>
              <a:rPr lang="ko" sz="1800"/>
              <a:t>-&gt; </a:t>
            </a:r>
            <a:r>
              <a:rPr lang="ko" sz="1800">
                <a:solidFill>
                  <a:schemeClr val="dk1"/>
                </a:solidFill>
              </a:rPr>
              <a:t>Mutex 지옥에 빠지게 될 수 있으며, DeadLock 발생 가능성이 커짐</a:t>
            </a:r>
            <a:endParaRPr sz="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But, Channel 관리가 복잡해짐</a:t>
            </a:r>
            <a:br>
              <a:rPr lang="ko" sz="1800"/>
            </a:br>
            <a:r>
              <a:rPr lang="ko" sz="1800"/>
              <a:t>-&gt; panic이 발생 가능성이 커짐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800"/>
              <a:t>	</a:t>
            </a:r>
            <a:r>
              <a:rPr lang="ko" sz="1800">
                <a:solidFill>
                  <a:schemeClr val="accent1"/>
                </a:solidFill>
              </a:rPr>
              <a:t>“메모리를 공유하여 통신하지 말고, 통신을 통해 메모리를 공유하라.”</a:t>
            </a:r>
            <a:endParaRPr sz="1800"/>
          </a:p>
        </p:txBody>
      </p:sp>
      <p:pic>
        <p:nvPicPr>
          <p:cNvPr id="275" name="Google Shape;2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1" type="body"/>
          </p:nvPr>
        </p:nvSpPr>
        <p:spPr>
          <a:xfrm>
            <a:off x="758750" y="2018775"/>
            <a:ext cx="7844100" cy="2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Concurrency 문제를 해결하기 위해 사용하는 모델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/>
              <a:t>감독</a:t>
            </a:r>
            <a:r>
              <a:rPr lang="ko" sz="1800"/>
              <a:t>은 </a:t>
            </a:r>
            <a:r>
              <a:rPr lang="ko" sz="1800">
                <a:solidFill>
                  <a:schemeClr val="dk1"/>
                </a:solidFill>
              </a:rPr>
              <a:t>Actor</a:t>
            </a:r>
            <a:r>
              <a:rPr lang="ko" sz="1800"/>
              <a:t>에게 큐 사인만 내릴 뿐, 행동은 </a:t>
            </a:r>
            <a:r>
              <a:rPr lang="ko" sz="1800">
                <a:solidFill>
                  <a:schemeClr val="dk1"/>
                </a:solidFill>
              </a:rPr>
              <a:t>Actor</a:t>
            </a:r>
            <a:r>
              <a:rPr lang="ko" sz="1800"/>
              <a:t>들이 알아서 진행</a:t>
            </a:r>
            <a:br>
              <a:rPr lang="ko" sz="1800"/>
            </a:b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/>
              <a:t>Actor model in Golang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Actor = goroutine: Actor는 메세지를 읽어서 처리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MailBox = channel: Actor는 채널로부터 메세지를 읽음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" sz="1800">
                <a:solidFill>
                  <a:schemeClr val="dk1"/>
                </a:solidFill>
              </a:rPr>
              <a:t>Actor들 끼리도 메세지로만 주고받으며 통신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0045" y="1084710"/>
            <a:ext cx="893530" cy="8588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2"/>
          <p:cNvSpPr txBox="1"/>
          <p:nvPr>
            <p:ph type="title"/>
          </p:nvPr>
        </p:nvSpPr>
        <p:spPr>
          <a:xfrm>
            <a:off x="489500" y="594125"/>
            <a:ext cx="7559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94095" y="299675"/>
            <a:ext cx="2233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ko"/>
              <a:t>Actor model</a:t>
            </a:r>
            <a:endParaRPr/>
          </a:p>
        </p:txBody>
      </p:sp>
      <p:pic>
        <p:nvPicPr>
          <p:cNvPr id="289" name="Google Shape;289;p53" title="[Gopher] Actor Diagram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275"/>
            <a:ext cx="8839198" cy="339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lang Korea Theme">
  <a:themeElements>
    <a:clrScheme name="Office">
      <a:dk1>
        <a:srgbClr val="000000"/>
      </a:dk1>
      <a:lt1>
        <a:srgbClr val="FFFFFF"/>
      </a:lt1>
      <a:dk2>
        <a:srgbClr val="1A1B1B"/>
      </a:dk2>
      <a:lt2>
        <a:srgbClr val="ECECEC"/>
      </a:lt2>
      <a:accent1>
        <a:srgbClr val="396D77"/>
      </a:accent1>
      <a:accent2>
        <a:srgbClr val="007DAA"/>
      </a:accent2>
      <a:accent3>
        <a:srgbClr val="BE4848"/>
      </a:accent3>
      <a:accent4>
        <a:srgbClr val="44A880"/>
      </a:accent4>
      <a:accent5>
        <a:srgbClr val="D57E36"/>
      </a:accent5>
      <a:accent6>
        <a:srgbClr val="5C5CA5"/>
      </a:accent6>
      <a:hlink>
        <a:srgbClr val="396D77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